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8" r:id="rId3"/>
    <p:sldMasterId id="2147483673" r:id="rId4"/>
    <p:sldMasterId id="2147483685" r:id="rId5"/>
    <p:sldMasterId id="2147483695" r:id="rId6"/>
    <p:sldMasterId id="2147483706" r:id="rId7"/>
    <p:sldMasterId id="2147483718" r:id="rId8"/>
    <p:sldMasterId id="2147483730" r:id="rId9"/>
  </p:sldMasterIdLst>
  <p:notesMasterIdLst>
    <p:notesMasterId r:id="rId11"/>
  </p:notesMasterIdLst>
  <p:sldIdLst>
    <p:sldId id="256" r:id="rId10"/>
    <p:sldId id="257" r:id="rId12"/>
    <p:sldId id="258" r:id="rId13"/>
    <p:sldId id="259" r:id="rId14"/>
    <p:sldId id="260" r:id="rId15"/>
    <p:sldId id="261" r:id="rId16"/>
    <p:sldId id="262" r:id="rId17"/>
    <p:sldId id="333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</p:sldIdLst>
  <p:sldSz cx="12192000" cy="6858000"/>
  <p:notesSz cx="6858000" cy="9144000"/>
  <p:embeddedFontLst>
    <p:embeddedFont>
      <p:font typeface="Roboto" charset="0"/>
      <p:regular r:id="rId92"/>
      <p:bold r:id="rId93"/>
      <p:italic r:id="rId94"/>
      <p:boldItalic r:id="rId95"/>
    </p:embeddedFont>
    <p:embeddedFont>
      <p:font typeface="Roboto Medium" charset="0"/>
      <p:regular r:id="rId96"/>
      <p:bold r:id="rId97"/>
      <p:italic r:id="rId98"/>
      <p:boldItalic r:id="rId99"/>
    </p:embeddedFont>
    <p:embeddedFont>
      <p:font typeface="Signika" charset="0"/>
      <p:regular r:id="rId100"/>
      <p:bold r:id="rId101"/>
    </p:embeddedFont>
    <p:embeddedFont>
      <p:font typeface="Montserrat" charset="0"/>
      <p:regular r:id="rId102"/>
      <p:bold r:id="rId103"/>
      <p:italic r:id="rId104"/>
      <p:boldItalic r:id="rId105"/>
    </p:embeddedFont>
    <p:embeddedFont>
      <p:font typeface="Roboto Light" charset="0"/>
      <p:regular r:id="rId106"/>
      <p:bold r:id="rId107"/>
      <p:italic r:id="rId108"/>
      <p:boldItalic r:id="rId109"/>
    </p:embeddedFont>
    <p:embeddedFont>
      <p:font typeface="Helvetica Neue" charset="0"/>
      <p:regular r:id="rId110"/>
      <p:bold r:id="rId111"/>
      <p:italic r:id="rId112"/>
      <p:boldItalic r:id="rId113"/>
    </p:embeddedFont>
    <p:embeddedFont>
      <p:font typeface="Advent Pro" charset="0"/>
      <p:regular r:id="rId114"/>
      <p:bold r:id="rId115"/>
      <p:italic r:id="rId116"/>
      <p:boldItalic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D0D67F-FFC2-4A85-92B4-B3F7E195E2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2051EC-6959-48EA-99F2-7396D3AA39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C56C2698-733B-443C-BFE5-7FD3B165C5C0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8.fntdata"/><Relationship Id="rId98" Type="http://schemas.openxmlformats.org/officeDocument/2006/relationships/font" Target="fonts/font7.fntdata"/><Relationship Id="rId97" Type="http://schemas.openxmlformats.org/officeDocument/2006/relationships/font" Target="fonts/font6.fntdata"/><Relationship Id="rId96" Type="http://schemas.openxmlformats.org/officeDocument/2006/relationships/font" Target="fonts/font5.fntdata"/><Relationship Id="rId95" Type="http://schemas.openxmlformats.org/officeDocument/2006/relationships/font" Target="fonts/font4.fntdata"/><Relationship Id="rId94" Type="http://schemas.openxmlformats.org/officeDocument/2006/relationships/font" Target="fonts/font3.fntdata"/><Relationship Id="rId93" Type="http://schemas.openxmlformats.org/officeDocument/2006/relationships/font" Target="fonts/font2.fntdata"/><Relationship Id="rId92" Type="http://schemas.openxmlformats.org/officeDocument/2006/relationships/font" Target="fonts/font1.fntdata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Master" Target="slideMasters/slideMaster8.xml"/><Relationship Id="rId89" Type="http://schemas.openxmlformats.org/officeDocument/2006/relationships/presProps" Target="presProps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80" Type="http://schemas.openxmlformats.org/officeDocument/2006/relationships/slide" Target="slides/slide7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7" Type="http://schemas.openxmlformats.org/officeDocument/2006/relationships/font" Target="fonts/font26.fntdata"/><Relationship Id="rId116" Type="http://schemas.openxmlformats.org/officeDocument/2006/relationships/font" Target="fonts/font25.fntdata"/><Relationship Id="rId115" Type="http://schemas.openxmlformats.org/officeDocument/2006/relationships/font" Target="fonts/font24.fntdata"/><Relationship Id="rId114" Type="http://schemas.openxmlformats.org/officeDocument/2006/relationships/font" Target="fonts/font23.fntdata"/><Relationship Id="rId113" Type="http://schemas.openxmlformats.org/officeDocument/2006/relationships/font" Target="fonts/font22.fntdata"/><Relationship Id="rId112" Type="http://schemas.openxmlformats.org/officeDocument/2006/relationships/font" Target="fonts/font21.fntdata"/><Relationship Id="rId111" Type="http://schemas.openxmlformats.org/officeDocument/2006/relationships/font" Target="fonts/font20.fntdata"/><Relationship Id="rId110" Type="http://schemas.openxmlformats.org/officeDocument/2006/relationships/font" Target="fonts/font19.fntdata"/><Relationship Id="rId11" Type="http://schemas.openxmlformats.org/officeDocument/2006/relationships/notesMaster" Target="notesMasters/notesMaster1.xml"/><Relationship Id="rId109" Type="http://schemas.openxmlformats.org/officeDocument/2006/relationships/font" Target="fonts/font18.fntdata"/><Relationship Id="rId108" Type="http://schemas.openxmlformats.org/officeDocument/2006/relationships/font" Target="fonts/font17.fntdata"/><Relationship Id="rId107" Type="http://schemas.openxmlformats.org/officeDocument/2006/relationships/font" Target="fonts/font16.fntdata"/><Relationship Id="rId106" Type="http://schemas.openxmlformats.org/officeDocument/2006/relationships/font" Target="fonts/font15.fntdata"/><Relationship Id="rId105" Type="http://schemas.openxmlformats.org/officeDocument/2006/relationships/font" Target="fonts/font14.fntdata"/><Relationship Id="rId104" Type="http://schemas.openxmlformats.org/officeDocument/2006/relationships/font" Target="fonts/font13.fntdata"/><Relationship Id="rId103" Type="http://schemas.openxmlformats.org/officeDocument/2006/relationships/font" Target="fonts/font12.fntdata"/><Relationship Id="rId102" Type="http://schemas.openxmlformats.org/officeDocument/2006/relationships/font" Target="fonts/font11.fntdata"/><Relationship Id="rId101" Type="http://schemas.openxmlformats.org/officeDocument/2006/relationships/font" Target="fonts/font10.fntdata"/><Relationship Id="rId100" Type="http://schemas.openxmlformats.org/officeDocument/2006/relationships/font" Target="fonts/font9.fntdata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7a534dd087_3_10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17a534dd087_3_1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Main Title Page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7a534dd087_3_31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g17a534dd087_3_3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7a534dd087_3_33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g17a534dd087_3_3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803907798012155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5eed10190b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g25eed10190b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803907798012155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7a534dd087_3_21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7a534dd087_3_2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7a534dd087_3_48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17a534dd087_3_4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7a534dd087_3_49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17a534dd087_3_4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7a534dd087_3_53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g17a534dd087_3_5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8b574b92ad_0_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28b574b92ad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7a534dd087_3_54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g17a534dd087_3_5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8b574b92ad_0_8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g28b574b92ad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5faf0e034d_0_12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25faf0e034d_0_1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7a534dd087_3_21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g17a534dd087_3_2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7a534dd087_3_58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g17a534dd087_3_5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7a534dd087_3_60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g17a534dd087_3_6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7a534dd087_3_6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g17a534dd087_3_6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7a534dd087_3_6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g17a534dd087_3_6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8718393301_0_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g18718393301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7a534dd087_3_66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3" name="Google Shape;873;g17a534dd087_3_6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5eed10190b_0_3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25eed10190b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5eed10190b_0_67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25eed10190b_0_6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5eed10190b_0_7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" name="Google Shape;943;g25eed10190b_0_7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7a534dd087_3_17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17a534dd087_3_1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5eed10190b_0_77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g25eed10190b_0_7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5eed10190b_0_80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4" name="Google Shape;1024;g25eed10190b_0_8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5fa8e0184d_0_107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9" name="Google Shape;1059;g25fa8e0184d_0_10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fa8e0184d_0_113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8" name="Google Shape;1078;g25fa8e0184d_0_1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5eed10190b_0_8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Google Shape;1092;g25eed10190b_0_8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5eed10190b_0_87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g25eed10190b_0_8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5eed10190b_0_89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8" name="Google Shape;1148;g25eed10190b_0_8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5eed10190b_0_91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g25eed10190b_0_9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5eed10190b_0_100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6" name="Google Shape;1176;g25eed10190b_0_10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5eed10190b_0_101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1" name="Google Shape;1191;g25eed10190b_0_10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549c7a0a70_0_62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549c7a0a70_0_6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5eed10190b_0_104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g25eed10190b_0_10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5eed10190b_0_119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6" name="Google Shape;1216;g25eed10190b_0_1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5fa8e0184d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g25fa8e0184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5fa8e0184d_0_6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9" name="Google Shape;1249;g25fa8e0184d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5fa8e0184d_0_1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g25fa8e0184d_0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5fa8e0184d_0_18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3" name="Google Shape;1283;g25fa8e0184d_0_1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5fa8e0184d_0_25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1" name="Google Shape;1301;g25fa8e0184d_0_2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25fa8e0184d_0_33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g25fa8e0184d_0_3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5fa8e0184d_0_33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8" name="Google Shape;1328;g25fa8e0184d_0_3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5fa8e0184d_0_40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g25fa8e0184d_0_4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7a534dd087_3_21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17a534dd087_3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5fa8e0184d_0_45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3" name="Google Shape;1363;g25fa8e0184d_0_4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5fa8e0184d_0_52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2" name="Google Shape;1382;g25fa8e0184d_0_5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5fa8e0184d_0_58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g25fa8e0184d_0_5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5fa8e0184d_0_64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9" name="Google Shape;1419;g25fa8e0184d_0_6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25fa8e0184d_0_71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6" name="Google Shape;1446;g25fa8e0184d_0_7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5fa8e0184d_0_73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9" name="Google Shape;1469;g25fa8e0184d_0_7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25fa8e0184d_0_75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9" name="Google Shape;1489;g25fa8e0184d_0_7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5fa8e0184d_0_77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8" name="Google Shape;1508;g25fa8e0184d_0_7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5fa8e0184d_0_81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3" name="Google Shape;1523;g25fa8e0184d_0_8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5fa8e0184d_0_89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8" name="Google Shape;1538;g25fa8e0184d_0_8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7a534dd087_3_24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17a534dd087_3_2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25fa8e0184d_0_94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6" name="Google Shape;1546;g25fa8e0184d_0_9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5fa8e0184d_0_9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9" name="Google Shape;1559;g25fa8e0184d_0_9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5fa8e0184d_0_98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9" name="Google Shape;1579;g25fa8e0184d_0_9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5fa8e0184d_0_100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3" name="Google Shape;1593;g25fa8e0184d_0_10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5eed10190b_0_93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8" name="Google Shape;1608;g25eed10190b_0_9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5eed10190b_0_95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5" name="Google Shape;1625;g25eed10190b_0_9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25eed10190b_0_92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5" name="Google Shape;1675;g25eed10190b_0_9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Important note: Phone number MUST be added with correct country code “+60” &amp; “+63” to standardize mapping between SF and Intercom</a:t>
            </a:r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25eed10190b_0_102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2" name="Google Shape;1692;g25eed10190b_0_10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25eed10190b_0_103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7" name="Google Shape;1707;g25eed10190b_0_10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17a534dd087_3_22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8" name="Google Shape;1718;g17a534dd087_3_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a534dd087_3_26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17a534dd087_3_2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7a534dd087_3_8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7" name="Google Shape;1727;g17a534dd087_3_8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c679e7efbf_1_27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7" name="Google Shape;1757;g1c679e7efbf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7a534dd087_3_84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0" name="Google Shape;1770;g17a534dd087_3_8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17a534dd087_3_86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2" name="Google Shape;1792;g17a534dd087_3_8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17a534dd087_3_8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2" name="Google Shape;1802;g17a534dd087_3_8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23bdd47209_1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0" name="Google Shape;1840;g223bdd47209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5faf0e034d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5" name="Google Shape;1855;g25faf0e034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5faf0e034d_0_5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7" name="Google Shape;1867;g25faf0e034d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1a0864817f6_0_8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6" name="Google Shape;1886;g1a0864817f6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a534dd087_3_26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17a534dd087_3_2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7a534dd087_3_2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g17a534dd087_3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Change slide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" name="Google Shape;16;p2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0" name="Google Shape;60;p1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cxnSp>
        <p:nvCxnSpPr>
          <p:cNvPr id="61" name="Google Shape;61;p12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4;p13"/>
          <p:cNvSpPr txBox="1"/>
          <p:nvPr>
            <p:ph type="body" idx="1"/>
          </p:nvPr>
        </p:nvSpPr>
        <p:spPr>
          <a:xfrm>
            <a:off x="609600" y="1851100"/>
            <a:ext cx="10872800" cy="3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2139440" y="190458"/>
            <a:ext cx="4793375" cy="4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0" y="-392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71" name="Google Shape;71;p1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5" name="Google Shape;75;p15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5180163" y="4722327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7" name="Google Shape;87;p19"/>
          <p:cNvSpPr/>
          <p:nvPr/>
        </p:nvSpPr>
        <p:spPr>
          <a:xfrm>
            <a:off x="5180163" y="3098061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5180163" y="1473796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9" name="Google Shape;89;p19"/>
          <p:cNvSpPr txBox="1"/>
          <p:nvPr>
            <p:ph type="body" idx="1"/>
          </p:nvPr>
        </p:nvSpPr>
        <p:spPr>
          <a:xfrm>
            <a:off x="609600" y="2083867"/>
            <a:ext cx="38396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9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9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2" name="Google Shape;92;p19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19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2139440" y="190458"/>
            <a:ext cx="4793375" cy="4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1610433" y="2115967"/>
            <a:ext cx="4307200" cy="42792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6274333" y="2116033"/>
            <a:ext cx="4307200" cy="42792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000"/>
                </a:srgbClr>
              </a:gs>
              <a:gs pos="63680">
                <a:srgbClr val="81153F">
                  <a:alpha val="80000"/>
                </a:srgbClr>
              </a:gs>
              <a:gs pos="100000">
                <a:srgbClr val="030659">
                  <a:alpha val="80000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1" name="Google Shape;101;p21"/>
          <p:cNvSpPr txBox="1"/>
          <p:nvPr>
            <p:ph type="subTitle" idx="1"/>
          </p:nvPr>
        </p:nvSpPr>
        <p:spPr>
          <a:xfrm>
            <a:off x="2060217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102" name="Google Shape;102;p21"/>
          <p:cNvSpPr txBox="1"/>
          <p:nvPr>
            <p:ph type="body" idx="2"/>
          </p:nvPr>
        </p:nvSpPr>
        <p:spPr>
          <a:xfrm>
            <a:off x="1937851" y="3238067"/>
            <a:ext cx="3652400" cy="2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type="subTitle" idx="3"/>
          </p:nvPr>
        </p:nvSpPr>
        <p:spPr>
          <a:xfrm>
            <a:off x="6724084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type="body" idx="4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06" name="Google Shape;106;p21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7" name="Google Shape;107;p21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8" name="Google Shape;108;p21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9pPr>
          </a:lstStyle>
          <a:p/>
        </p:txBody>
      </p:sp>
      <p:sp>
        <p:nvSpPr>
          <p:cNvPr id="20" name="Google Shape;20;p3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21" name="Google Shape;21;p3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>
            <a:off x="8961884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6278356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3594828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911300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16" name="Google Shape;116;p22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2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8" name="Google Shape;118;p22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119;p22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1562917" y="4436884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6242651" y="44369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6242651" y="22288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1562917" y="2228833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5" name="Google Shape;125;p23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26" name="Google Shape;126;p23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127;p2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8" name="Google Shape;128;p23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3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460848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278397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5107100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743022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9753352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7" name="Google Shape;137;p24"/>
          <p:cNvSpPr txBox="1"/>
          <p:nvPr>
            <p:ph type="body" idx="1"/>
          </p:nvPr>
        </p:nvSpPr>
        <p:spPr>
          <a:xfrm>
            <a:off x="783200" y="1656167"/>
            <a:ext cx="10625600" cy="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38" name="Google Shape;138;p24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2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0" name="Google Shape;140;p24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24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/>
        </p:nvSpPr>
        <p:spPr>
          <a:xfrm>
            <a:off x="6810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8137651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4424317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681101" y="2162396"/>
            <a:ext cx="3233600" cy="19072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81376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4479201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50" name="Google Shape;150;p25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51" name="Google Shape;151;p25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2" name="Google Shape;152;p2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3" name="Google Shape;153;p25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25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27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7" name="Google Shape;167;p27"/>
          <p:cNvCxnSpPr/>
          <p:nvPr/>
        </p:nvCxnSpPr>
        <p:spPr>
          <a:xfrm>
            <a:off x="3536700" y="3516588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90" name="Google Shape;190;p31"/>
          <p:cNvSpPr txBox="1"/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92" name="Google Shape;192;p31"/>
          <p:cNvSpPr txBox="1"/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3" name="Google Shape;193;p31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8" name="Google Shape;198;p32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9" name="Google Shape;199;p32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0" name="Google Shape;200;p32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4" name="Google Shape;204;p33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8" name="Google Shape;208;p34"/>
          <p:cNvSpPr txBox="1"/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09" name="Google Shape;209;p34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4" name="Google Shape;214;p35"/>
          <p:cNvSpPr/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5"/>
          <p:cNvSpPr txBox="1"/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16" name="Google Shape;216;p35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2" name="Google Shape;222;p36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37" name="Google Shape;237;p3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38" name="Google Shape;238;p39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39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242" name="Google Shape;242;p4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  <p:sp>
        <p:nvSpPr>
          <p:cNvPr id="243" name="Google Shape;243;p4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46" name="Google Shape;246;p4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47" name="Google Shape;247;p41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50" name="Google Shape;250;p42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2" name="Google Shape;252;p42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cxnSp>
        <p:nvCxnSpPr>
          <p:cNvPr id="253" name="Google Shape;253;p42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6" name="Google Shape;256;p43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" name="Google Shape;28;p5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9" name="Google Shape;259;p44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60" name="Google Shape;260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8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63" name="Google Shape;263;p4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9pPr>
          </a:lstStyle>
          <a:p/>
        </p:txBody>
      </p:sp>
      <p:sp>
        <p:nvSpPr>
          <p:cNvPr id="264" name="Google Shape;264;p4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46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268" name="Google Shape;268;p46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269" name="Google Shape;269;p46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70" name="Google Shape;270;p4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71" name="Google Shape;271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4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marL="91440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74" name="Google Shape;274;p4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1" name="Google Shape;281;p4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2" name="Google Shape;282;p49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49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286" name="Google Shape;286;p5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87" name="Google Shape;287;p5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0" name="Google Shape;290;p51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SECTION_HEADER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" name="Google Shape;293;p5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94" name="Google Shape;294;p52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7" name="Google Shape;297;p53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8" name="Google Shape;298;p5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9" name="Google Shape;299;p53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00" name="Google Shape;300;p53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TITLE_ONLY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03" name="Google Shape;303;p54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304" name="Google Shape;304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7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body" idx="1"/>
          </p:nvPr>
        </p:nvSpPr>
        <p:spPr>
          <a:xfrm>
            <a:off x="3900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65100" y="4290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3" name="Google Shape;33;p6"/>
          <p:cNvSpPr txBox="1"/>
          <p:nvPr>
            <p:ph type="body" idx="2"/>
          </p:nvPr>
        </p:nvSpPr>
        <p:spPr>
          <a:xfrm>
            <a:off x="63123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6095984" y="1500267"/>
            <a:ext cx="12400" cy="4792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7" name="Google Shape;307;p5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08" name="Google Shape;308;p5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56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312" name="Google Shape;312;p56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p56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4" name="Google Shape;314;p5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5" name="Google Shape;315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0" y="6312233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318" name="Google Shape;318;p5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1" name="Google Shape;321;p58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22" name="Google Shape;322;p58"/>
          <p:cNvSpPr/>
          <p:nvPr/>
        </p:nvSpPr>
        <p:spPr>
          <a:xfrm rot="10800000" flipH="1">
            <a:off x="330960" y="680641"/>
            <a:ext cx="99513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29" name="Google Shape;329;p6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30" name="Google Shape;330;p6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3" name="Google Shape;333;p6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6" name="Google Shape;336;p62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37" name="Google Shape;337;p62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0" name="Google Shape;340;p63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1" name="Google Shape;341;p63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2" name="Google Shape;342;p63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5" name="Google Shape;345;p64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8" name="Google Shape;348;p65"/>
          <p:cNvSpPr txBox="1"/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9" name="Google Shape;349;p6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8" y="1983367"/>
            <a:ext cx="5270383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52" name="Google Shape;352;p66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5" name="Google Shape;355;p6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56" name="Google Shape;356;p67"/>
          <p:cNvSpPr txBox="1"/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7" name="Google Shape;357;p67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58" name="Google Shape;358;p67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8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61" name="Google Shape;361;p6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 txBox="1"/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4" name="Google Shape;364;p69"/>
          <p:cNvSpPr txBox="1"/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65" name="Google Shape;365;p6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74" name="Google Shape;374;p72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75" name="Google Shape;375;p72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8" name="Google Shape;378;p73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1" name="Google Shape;381;p74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82" name="Google Shape;382;p74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5" name="Google Shape;385;p75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6" name="Google Shape;386;p75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7" name="Google Shape;387;p75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0" name="Google Shape;390;p76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body" idx="1"/>
          </p:nvPr>
        </p:nvSpPr>
        <p:spPr>
          <a:xfrm>
            <a:off x="415600" y="1852800"/>
            <a:ext cx="45368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9pPr>
          </a:lstStyle>
          <a:p/>
        </p:txBody>
      </p:sp>
      <p:sp>
        <p:nvSpPr>
          <p:cNvPr id="42" name="Google Shape;42;p8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93" name="Google Shape;393;p77"/>
          <p:cNvSpPr txBox="1"/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4" name="Google Shape;394;p77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97" name="Google Shape;397;p78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7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01" name="Google Shape;401;p79"/>
          <p:cNvSpPr txBox="1"/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2" name="Google Shape;402;p79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3" name="Google Shape;403;p79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0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06" name="Google Shape;406;p80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1"/>
          <p:cNvSpPr txBox="1"/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09" name="Google Shape;409;p81"/>
          <p:cNvSpPr txBox="1"/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10" name="Google Shape;410;p81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2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4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19" name="Google Shape;419;p8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420" name="Google Shape;420;p84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84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5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424" name="Google Shape;424;p85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  <p:sp>
        <p:nvSpPr>
          <p:cNvPr id="425" name="Google Shape;425;p8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6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28" name="Google Shape;428;p8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429" name="Google Shape;429;p86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7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32" name="Google Shape;432;p87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3" name="Google Shape;433;p8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34" name="Google Shape;434;p87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cxnSp>
        <p:nvCxnSpPr>
          <p:cNvPr id="435" name="Google Shape;435;p87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341467" y="1807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9pPr>
          </a:lstStyle>
          <a:p/>
        </p:txBody>
      </p:sp>
      <p:sp>
        <p:nvSpPr>
          <p:cNvPr id="46" name="Google Shape;46;p9"/>
          <p:cNvSpPr txBox="1"/>
          <p:nvPr>
            <p:ph type="subTitle" idx="1"/>
          </p:nvPr>
        </p:nvSpPr>
        <p:spPr>
          <a:xfrm>
            <a:off x="341467" y="3900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47" name="Google Shape;47;p9"/>
          <p:cNvSpPr txBox="1"/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4"/>
            <a:ext cx="473967" cy="47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38" name="Google Shape;438;p8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1" name="Google Shape;441;p89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42" name="Google Shape;442;p8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8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0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45" name="Google Shape;445;p90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9pPr>
          </a:lstStyle>
          <a:p/>
        </p:txBody>
      </p:sp>
      <p:sp>
        <p:nvSpPr>
          <p:cNvPr id="446" name="Google Shape;446;p9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9" name="Google Shape;449;p91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450" name="Google Shape;450;p91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451" name="Google Shape;451;p91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52" name="Google Shape;452;p9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53" name="Google Shape;453;p9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4"/>
            <a:ext cx="473968" cy="47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92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marL="91440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56" name="Google Shape;456;p9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9" name="Google Shape;459;p93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60" name="Google Shape;460;p93"/>
          <p:cNvSpPr/>
          <p:nvPr/>
        </p:nvSpPr>
        <p:spPr>
          <a:xfrm rot="10800000" flipH="1">
            <a:off x="330960" y="680641"/>
            <a:ext cx="99513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1" Type="http://schemas.openxmlformats.org/officeDocument/2006/relationships/theme" Target="../theme/theme8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  <a:defRPr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body" idx="1"/>
          </p:nvPr>
        </p:nvSpPr>
        <p:spPr>
          <a:xfrm>
            <a:off x="844551" y="1574800"/>
            <a:ext cx="10502800" cy="4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6" name="Google Shape;56;p11" descr="A picture containing text, clock, clipart&#10;&#10;Description automatically generated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1764700" y="6430280"/>
            <a:ext cx="355475" cy="355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  <a:defRPr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 panose="02000000000000000000"/>
              <a:buNone/>
              <a:defRPr sz="27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 panose="02000000000000000000"/>
              <a:buChar char="●"/>
              <a:defRPr sz="2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9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5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71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 panose="020B0604020202020204"/>
              <a:buChar char="●"/>
              <a:defRPr sz="2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●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●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1" name="Google Shape;371;p71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3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  <a:defRPr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5" name="Google Shape;415;p83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416" name="Google Shape;416;p8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11.png"/><Relationship Id="rId2" Type="http://schemas.openxmlformats.org/officeDocument/2006/relationships/image" Target="../media/image26.GIF"/><Relationship Id="rId1" Type="http://schemas.openxmlformats.org/officeDocument/2006/relationships/hyperlink" Target="https://internal.shub.us/logistics/dashboard" TargetMode="Externa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6.GIF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6.GIF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45.xml"/><Relationship Id="rId6" Type="http://schemas.openxmlformats.org/officeDocument/2006/relationships/image" Target="../media/image7.png"/><Relationship Id="rId5" Type="http://schemas.openxmlformats.org/officeDocument/2006/relationships/slide" Target="slide69.xml"/><Relationship Id="rId4" Type="http://schemas.openxmlformats.org/officeDocument/2006/relationships/image" Target="../media/image6.png"/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image" Target="../media/image26.GI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8.jpeg"/><Relationship Id="rId2" Type="http://schemas.openxmlformats.org/officeDocument/2006/relationships/hyperlink" Target="http://drive.google.com/file/d/1JFbVoGSzYCidML-H8n93n4X8gAUoIPd5/view" TargetMode="Externa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64.png"/><Relationship Id="rId2" Type="http://schemas.openxmlformats.org/officeDocument/2006/relationships/hyperlink" Target="https://app.intercom.com/a/inbox/v2axofpf/inbox/team/5636301?view=List" TargetMode="Externa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65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65.xml"/><Relationship Id="rId3" Type="http://schemas.openxmlformats.org/officeDocument/2006/relationships/hyperlink" Target="https://storehub.workplace.com/groups/281723943089068/permalink/899008528027270/" TargetMode="External"/><Relationship Id="rId2" Type="http://schemas.openxmlformats.org/officeDocument/2006/relationships/image" Target="../media/image65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65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65.xml"/><Relationship Id="rId5" Type="http://schemas.openxmlformats.org/officeDocument/2006/relationships/image" Target="../media/image15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65.xml"/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15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5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4.png"/><Relationship Id="rId2" Type="http://schemas.openxmlformats.org/officeDocument/2006/relationships/image" Target="../media/image77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79.png"/><Relationship Id="rId3" Type="http://schemas.openxmlformats.org/officeDocument/2006/relationships/image" Target="../media/image14.png"/><Relationship Id="rId2" Type="http://schemas.openxmlformats.org/officeDocument/2006/relationships/image" Target="../media/image78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4.png"/><Relationship Id="rId2" Type="http://schemas.openxmlformats.org/officeDocument/2006/relationships/image" Target="../media/image80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45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77.xml"/><Relationship Id="rId5" Type="http://schemas.openxmlformats.org/officeDocument/2006/relationships/hyperlink" Target="http://drive.google.com/file/d/1C0ox5UixK2jzfRp4oi2i1NXlzW0ukrcx/view" TargetMode="External"/><Relationship Id="rId4" Type="http://schemas.openxmlformats.org/officeDocument/2006/relationships/image" Target="../media/image81.png"/><Relationship Id="rId3" Type="http://schemas.openxmlformats.org/officeDocument/2006/relationships/hyperlink" Target="http://drive.google.com/file/d/1paM0VvvgGWSysmwekTaCh4iCiIgx3NAE/view" TargetMode="Externa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54.xml"/><Relationship Id="rId6" Type="http://schemas.openxmlformats.org/officeDocument/2006/relationships/hyperlink" Target="mailto:care@storehub.com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87.png"/><Relationship Id="rId3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82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6.xml"/><Relationship Id="rId8" Type="http://schemas.openxmlformats.org/officeDocument/2006/relationships/slideLayout" Target="../slideLayouts/slideLayout54.xml"/><Relationship Id="rId7" Type="http://schemas.openxmlformats.org/officeDocument/2006/relationships/image" Target="../media/image94.png"/><Relationship Id="rId6" Type="http://schemas.openxmlformats.org/officeDocument/2006/relationships/image" Target="../media/image92.png"/><Relationship Id="rId5" Type="http://schemas.openxmlformats.org/officeDocument/2006/relationships/image" Target="../media/image96.png"/><Relationship Id="rId4" Type="http://schemas.openxmlformats.org/officeDocument/2006/relationships/image" Target="../media/image82.png"/><Relationship Id="rId3" Type="http://schemas.openxmlformats.org/officeDocument/2006/relationships/image" Target="../media/image95.png"/><Relationship Id="rId2" Type="http://schemas.openxmlformats.org/officeDocument/2006/relationships/image" Target="../media/image93.GIF"/><Relationship Id="rId1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99.png"/><Relationship Id="rId3" Type="http://schemas.openxmlformats.org/officeDocument/2006/relationships/image" Target="../media/image87.png"/><Relationship Id="rId2" Type="http://schemas.openxmlformats.org/officeDocument/2006/relationships/image" Target="../media/image100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99.png"/><Relationship Id="rId5" Type="http://schemas.openxmlformats.org/officeDocument/2006/relationships/image" Target="../media/image102.png"/><Relationship Id="rId4" Type="http://schemas.openxmlformats.org/officeDocument/2006/relationships/image" Target="../media/image88.png"/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99.png"/><Relationship Id="rId3" Type="http://schemas.openxmlformats.org/officeDocument/2006/relationships/image" Target="../media/image103.png"/><Relationship Id="rId2" Type="http://schemas.openxmlformats.org/officeDocument/2006/relationships/image" Target="../media/image93.GIF"/><Relationship Id="rId1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9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93.GIF"/><Relationship Id="rId1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112.GIF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54.xml"/><Relationship Id="rId5" Type="http://schemas.openxmlformats.org/officeDocument/2006/relationships/image" Target="../media/image112.GIF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54.xml"/><Relationship Id="rId5" Type="http://schemas.openxmlformats.org/officeDocument/2006/relationships/image" Target="../media/image112.GIF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slideLayout" Target="../slideLayouts/slideLayout54.xml"/><Relationship Id="rId5" Type="http://schemas.openxmlformats.org/officeDocument/2006/relationships/image" Target="../media/image112.GIF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slideLayout" Target="../slideLayouts/slideLayout54.xml"/><Relationship Id="rId5" Type="http://schemas.openxmlformats.org/officeDocument/2006/relationships/image" Target="../media/image99.png"/><Relationship Id="rId4" Type="http://schemas.openxmlformats.org/officeDocument/2006/relationships/image" Target="../media/image112.GIF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23.png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19.png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9.png"/><Relationship Id="rId2" Type="http://schemas.openxmlformats.org/officeDocument/2006/relationships/hyperlink" Target="https://storehub.sg.larksuite.com/wiki/IIFUwzrhUieaJok2fzhlmh4Lgef?fromScene=spaceOverview" TargetMode="External"/><Relationship Id="rId1" Type="http://schemas.openxmlformats.org/officeDocument/2006/relationships/hyperlink" Target="https://www.storehub.com/" TargetMode="Externa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112.GIF"/><Relationship Id="rId5" Type="http://schemas.openxmlformats.org/officeDocument/2006/relationships/image" Target="../media/image127.png"/><Relationship Id="rId4" Type="http://schemas.openxmlformats.org/officeDocument/2006/relationships/image" Target="../media/image126.jpeg"/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3.png"/><Relationship Id="rId1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123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docs.google.com/document/d/13IA59sdgCxRPiTG31pY0KzC8v53r9j6unOGrkk-5BNE/edit#heading=h.2ix4nv5lynhu" TargetMode="External"/><Relationship Id="rId3" Type="http://schemas.openxmlformats.org/officeDocument/2006/relationships/image" Target="../media/image123.png"/><Relationship Id="rId2" Type="http://schemas.openxmlformats.org/officeDocument/2006/relationships/image" Target="../media/image134.png"/><Relationship Id="rId1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6.xml"/><Relationship Id="rId6" Type="http://schemas.openxmlformats.org/officeDocument/2006/relationships/slideLayout" Target="../slideLayouts/slideLayout54.xml"/><Relationship Id="rId5" Type="http://schemas.openxmlformats.org/officeDocument/2006/relationships/image" Target="../media/image123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123.png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123.png"/><Relationship Id="rId3" Type="http://schemas.openxmlformats.org/officeDocument/2006/relationships/image" Target="../media/image140.jpeg"/><Relationship Id="rId2" Type="http://schemas.openxmlformats.org/officeDocument/2006/relationships/hyperlink" Target="http://drive.google.com/file/d/1iQwOm9rkTsmwceZBixobuyC9BHgeapCV/view" TargetMode="External"/><Relationship Id="rId1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0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46.jpe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36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153.png"/><Relationship Id="rId7" Type="http://schemas.openxmlformats.org/officeDocument/2006/relationships/image" Target="../media/image144.png"/><Relationship Id="rId6" Type="http://schemas.openxmlformats.org/officeDocument/2006/relationships/image" Target="../media/image61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60.png"/><Relationship Id="rId2" Type="http://schemas.openxmlformats.org/officeDocument/2006/relationships/image" Target="../media/image150.png"/><Relationship Id="rId13" Type="http://schemas.openxmlformats.org/officeDocument/2006/relationships/notesSlide" Target="../notesSlides/notesSlide72.x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155.jpeg"/><Relationship Id="rId10" Type="http://schemas.openxmlformats.org/officeDocument/2006/relationships/image" Target="../media/image154.jpeg"/><Relationship Id="rId1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5.png"/><Relationship Id="rId1" Type="http://schemas.openxmlformats.org/officeDocument/2006/relationships/image" Target="../media/image1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5.pn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5.xml"/><Relationship Id="rId6" Type="http://schemas.openxmlformats.org/officeDocument/2006/relationships/slideLayout" Target="../slideLayouts/slideLayout3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3" Type="http://schemas.openxmlformats.org/officeDocument/2006/relationships/hyperlink" Target="https://l.workplace.com/l.php?u=https%3A%2F%2Fstorehub.lightning.force.com%2Fone%2Fone.app%23eyJjb21wb25lbnREZWYiOiJkZXNrdG9wRGFzaGJvYXJkczpkYXNoYm9hcmQiLCJhdHRyaWJ1dGVzIjp7ImRhc2hib2FyZElkIjoiMDFaQTcwMDAwMDA1amU2TUFBIiwiZGlzcGxheU1vZGUiOiJlZGl0In0sInN0YXRlIjp7fX0%253D&amp;h=AT1oHV38KzkfHUbhvksC7vGvwX0kihFbFolAbX_kfTTXWCHVDKfQr7ZZuEHqBxgImid-_Al9VXR3ol1eVy8NePHdPeAUt65d-VGBsNlt04h65Do5dsrCQFiNcuQXp7JwEMKLoDLA2NN-B7YBw2qAhRuK9xf-LbTgvxU6S-cG4NQ&amp;__tn__=-UK-R&amp;c%5B0%5D=AT13f9aWHNavYuYl0HzFT5b3sbUc_gin9JTSivHBYJsro0O7GNQeG48t9uAtWIPNjYSzJ5DKyAIQD9DhILnSa0x2aDOyxle80AUGaW4BvMGALXxzTGmFd9q6Vh0zYMwDUDK2Qf2xRNwjTiZLpoDl0qPvcuVlbyTr_1ywIjM" TargetMode="External"/><Relationship Id="rId2" Type="http://schemas.openxmlformats.org/officeDocument/2006/relationships/image" Target="../media/image144.png"/><Relationship Id="rId1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46.jpeg"/><Relationship Id="rId1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159.GIF"/><Relationship Id="rId2" Type="http://schemas.openxmlformats.org/officeDocument/2006/relationships/image" Target="../media/image146.jpeg"/><Relationship Id="rId1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4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Basic Tools </a:t>
            </a:r>
            <a:r>
              <a:rPr lang="en-US"/>
              <a:t>and Supply Chain</a:t>
            </a:r>
            <a:endParaRPr lang="en-US"/>
          </a:p>
        </p:txBody>
      </p:sp>
      <p:sp>
        <p:nvSpPr>
          <p:cNvPr id="466" name="Google Shape;466;p94"/>
          <p:cNvSpPr txBox="1"/>
          <p:nvPr/>
        </p:nvSpPr>
        <p:spPr>
          <a:xfrm>
            <a:off x="415700" y="2754789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 panose="020B0604020202020204"/>
              <a:buNone/>
            </a:pPr>
            <a:r>
              <a:rPr lang="en-US" sz="3335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Mechanism</a:t>
            </a:r>
            <a:endParaRPr sz="3335" b="1" i="0" u="none" strike="noStrike" cap="none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67" name="Google Shape;467;p94"/>
          <p:cNvSpPr txBox="1"/>
          <p:nvPr/>
        </p:nvSpPr>
        <p:spPr>
          <a:xfrm>
            <a:off x="11643302" y="6464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2"/>
          <p:cNvSpPr/>
          <p:nvPr/>
        </p:nvSpPr>
        <p:spPr>
          <a:xfrm>
            <a:off x="7446034" y="1944127"/>
            <a:ext cx="39480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Links:</a:t>
            </a:r>
            <a:endParaRPr lang="en-US" sz="1400"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sng" strike="noStrike" cap="none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https://internal.shub.us/logistics/dashboard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88" name="Google Shape;588;p102" descr="Arrow GI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5329121" y="3306675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02" descr="Arrow GI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15858" y="4831628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02" descr="logo"/>
          <p:cNvPicPr preferRelativeResize="0"/>
          <p:nvPr/>
        </p:nvPicPr>
        <p:blipFill rotWithShape="1">
          <a:blip r:embed="rId3"/>
          <a:srcRect t="29925" b="31009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02"/>
          <p:cNvSpPr/>
          <p:nvPr/>
        </p:nvSpPr>
        <p:spPr>
          <a:xfrm>
            <a:off x="10911106" y="486549"/>
            <a:ext cx="745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92" name="Google Shape;592;p102"/>
          <p:cNvPicPr preferRelativeResize="0"/>
          <p:nvPr/>
        </p:nvPicPr>
        <p:blipFill rotWithShape="1">
          <a:blip r:embed="rId4"/>
          <a:srcRect l="17392" t="5435" r="12449" b="44826"/>
          <a:stretch>
            <a:fillRect/>
          </a:stretch>
        </p:blipFill>
        <p:spPr>
          <a:xfrm>
            <a:off x="4268290" y="1513436"/>
            <a:ext cx="2761629" cy="16532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593" name="Google Shape;593;p102"/>
          <p:cNvGrpSpPr/>
          <p:nvPr/>
        </p:nvGrpSpPr>
        <p:grpSpPr>
          <a:xfrm>
            <a:off x="246579" y="1249069"/>
            <a:ext cx="3330714" cy="5295338"/>
            <a:chOff x="886519" y="1051560"/>
            <a:chExt cx="3008585" cy="5047718"/>
          </a:xfrm>
        </p:grpSpPr>
        <p:sp>
          <p:nvSpPr>
            <p:cNvPr id="594" name="Google Shape;594;p102"/>
            <p:cNvSpPr/>
            <p:nvPr/>
          </p:nvSpPr>
          <p:spPr>
            <a:xfrm>
              <a:off x="2386442" y="4488278"/>
              <a:ext cx="1508662" cy="15086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EF860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5" name="Google Shape;595;p102"/>
            <p:cNvSpPr/>
            <p:nvPr/>
          </p:nvSpPr>
          <p:spPr>
            <a:xfrm>
              <a:off x="886519" y="1051560"/>
              <a:ext cx="2560063" cy="2064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FF9418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6" name="Google Shape;596;p102"/>
            <p:cNvSpPr/>
            <p:nvPr/>
          </p:nvSpPr>
          <p:spPr>
            <a:xfrm>
              <a:off x="1265141" y="2041800"/>
              <a:ext cx="2494539" cy="38313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597" name="Google Shape;597;p102"/>
            <p:cNvSpPr txBox="1"/>
            <p:nvPr/>
          </p:nvSpPr>
          <p:spPr>
            <a:xfrm>
              <a:off x="1413570" y="1594350"/>
              <a:ext cx="1749892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Functions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8" name="Google Shape;598;p102"/>
            <p:cNvSpPr txBox="1"/>
            <p:nvPr/>
          </p:nvSpPr>
          <p:spPr>
            <a:xfrm>
              <a:off x="1384680" y="2137778"/>
              <a:ext cx="2250000" cy="39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Create Temp. Employee Access</a:t>
              </a:r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Locating Beep orders</a:t>
              </a:r>
              <a:endParaRPr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Payout 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adjustment</a:t>
              </a:r>
              <a:endParaRPr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Sending vouchers</a:t>
              </a:r>
              <a:endParaRPr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19685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Mainly used by: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457200" marR="0" lvl="0" indent="-31750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Beep Team</a:t>
              </a: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457200" marR="0" lvl="0" indent="-31750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Logistics Team</a:t>
              </a: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457200" marR="0" lvl="0" indent="-31750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Team</a:t>
              </a: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599" name="Google Shape;599;p102" descr="Bullseye with solid fill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89234" y="1158190"/>
              <a:ext cx="395446" cy="3954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0" name="Google Shape;600;p102"/>
          <p:cNvPicPr preferRelativeResize="0"/>
          <p:nvPr/>
        </p:nvPicPr>
        <p:blipFill rotWithShape="1">
          <a:blip r:embed="rId6"/>
          <a:srcRect b="28941"/>
          <a:stretch>
            <a:fillRect/>
          </a:stretch>
        </p:blipFill>
        <p:spPr>
          <a:xfrm>
            <a:off x="4082353" y="3737457"/>
            <a:ext cx="3133505" cy="251238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01" name="Google Shape;601;p10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02" name="Google Shape;602;p102"/>
          <p:cNvCxnSpPr/>
          <p:nvPr/>
        </p:nvCxnSpPr>
        <p:spPr>
          <a:xfrm>
            <a:off x="3883152" y="1360930"/>
            <a:ext cx="0" cy="512453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603" name="Google Shape;603;p102"/>
          <p:cNvSpPr/>
          <p:nvPr/>
        </p:nvSpPr>
        <p:spPr>
          <a:xfrm>
            <a:off x="7029919" y="1507220"/>
            <a:ext cx="312713" cy="1659441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04" name="Google Shape;604;p102" descr="Graphical user interface, table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830596" y="3830602"/>
            <a:ext cx="4145646" cy="2326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05" name="Google Shape;605;p102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06" name="Google Shape;606;p102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03" descr="logo"/>
          <p:cNvPicPr preferRelativeResize="0"/>
          <p:nvPr/>
        </p:nvPicPr>
        <p:blipFill rotWithShape="1">
          <a:blip r:embed="rId1"/>
          <a:srcRect t="29925" b="31009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03"/>
          <p:cNvSpPr/>
          <p:nvPr/>
        </p:nvSpPr>
        <p:spPr>
          <a:xfrm>
            <a:off x="10911106" y="486549"/>
            <a:ext cx="745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13" name="Google Shape;613;p10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4" name="Google Shape;614;p103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Temporary Employee Access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15" name="Google Shape;615;p103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16" name="Google Shape;616;p103"/>
          <p:cNvPicPr preferRelativeResize="0"/>
          <p:nvPr/>
        </p:nvPicPr>
        <p:blipFill rotWithShape="1">
          <a:blip r:embed="rId2"/>
          <a:srcRect l="2035" r="12807"/>
          <a:stretch>
            <a:fillRect/>
          </a:stretch>
        </p:blipFill>
        <p:spPr>
          <a:xfrm>
            <a:off x="584625" y="2008825"/>
            <a:ext cx="3703550" cy="2840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17" name="Google Shape;617;p10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40226" y="1318201"/>
            <a:ext cx="5890473" cy="47058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18" name="Google Shape;618;p103" descr="Arrow GIF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44221" y="3266978"/>
            <a:ext cx="639965" cy="32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4"/>
          <p:cNvSpPr/>
          <p:nvPr/>
        </p:nvSpPr>
        <p:spPr>
          <a:xfrm>
            <a:off x="742516" y="1124402"/>
            <a:ext cx="2611926" cy="1521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EF86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4" name="Google Shape;624;p104"/>
          <p:cNvSpPr/>
          <p:nvPr/>
        </p:nvSpPr>
        <p:spPr>
          <a:xfrm>
            <a:off x="8208711" y="1124402"/>
            <a:ext cx="2611926" cy="1521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EF86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25" name="Google Shape;625;p104" descr="Arrow GIF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5400000">
            <a:off x="1626304" y="3527276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04" descr="logo"/>
          <p:cNvPicPr preferRelativeResize="0"/>
          <p:nvPr/>
        </p:nvPicPr>
        <p:blipFill rotWithShape="1">
          <a:blip r:embed="rId2"/>
          <a:srcRect t="29924" b="31010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04"/>
          <p:cNvSpPr/>
          <p:nvPr/>
        </p:nvSpPr>
        <p:spPr>
          <a:xfrm>
            <a:off x="10911106" y="486549"/>
            <a:ext cx="7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628" name="Google Shape;628;p104"/>
          <p:cNvPicPr preferRelativeResize="0"/>
          <p:nvPr/>
        </p:nvPicPr>
        <p:blipFill rotWithShape="1">
          <a:blip r:embed="rId3"/>
          <a:srcRect l="27678" r="12836"/>
          <a:stretch>
            <a:fillRect/>
          </a:stretch>
        </p:blipFill>
        <p:spPr>
          <a:xfrm>
            <a:off x="362723" y="1455330"/>
            <a:ext cx="3371536" cy="194583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9" name="Google Shape;629;p104"/>
          <p:cNvSpPr txBox="1"/>
          <p:nvPr/>
        </p:nvSpPr>
        <p:spPr>
          <a:xfrm>
            <a:off x="8557039" y="1100217"/>
            <a:ext cx="204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Subsequent Option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0" name="Google Shape;630;p104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31" name="Google Shape;631;p104"/>
          <p:cNvSpPr txBox="1"/>
          <p:nvPr/>
        </p:nvSpPr>
        <p:spPr>
          <a:xfrm>
            <a:off x="1487068" y="1103142"/>
            <a:ext cx="112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Method 1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32" name="Google Shape;632;p104"/>
          <p:cNvGrpSpPr/>
          <p:nvPr/>
        </p:nvGrpSpPr>
        <p:grpSpPr>
          <a:xfrm>
            <a:off x="4829748" y="1916300"/>
            <a:ext cx="1986300" cy="355800"/>
            <a:chOff x="4819730" y="2186667"/>
            <a:chExt cx="1986300" cy="355800"/>
          </a:xfrm>
        </p:grpSpPr>
        <p:sp>
          <p:nvSpPr>
            <p:cNvPr id="633" name="Google Shape;633;p104"/>
            <p:cNvSpPr/>
            <p:nvPr/>
          </p:nvSpPr>
          <p:spPr>
            <a:xfrm>
              <a:off x="4819730" y="2186667"/>
              <a:ext cx="1986300" cy="355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FF9418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34" name="Google Shape;634;p104"/>
            <p:cNvSpPr txBox="1"/>
            <p:nvPr/>
          </p:nvSpPr>
          <p:spPr>
            <a:xfrm>
              <a:off x="4935115" y="2214136"/>
              <a:ext cx="176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Input receipt number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35" name="Google Shape;635;p104"/>
          <p:cNvSpPr/>
          <p:nvPr/>
        </p:nvSpPr>
        <p:spPr>
          <a:xfrm>
            <a:off x="663634" y="1965995"/>
            <a:ext cx="1796100" cy="2565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636" name="Google Shape;636;p104"/>
          <p:cNvCxnSpPr>
            <a:stCxn id="635" idx="3"/>
            <a:endCxn id="633" idx="1"/>
          </p:cNvCxnSpPr>
          <p:nvPr/>
        </p:nvCxnSpPr>
        <p:spPr>
          <a:xfrm>
            <a:off x="2459734" y="2094245"/>
            <a:ext cx="2370000" cy="0"/>
          </a:xfrm>
          <a:prstGeom prst="straightConnector1">
            <a:avLst/>
          </a:prstGeom>
          <a:noFill/>
          <a:ln w="19050" cap="flat" cmpd="sng">
            <a:solidFill>
              <a:srgbClr val="FF941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37" name="Google Shape;637;p104" descr="Graphical user interface, applicatio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26461" y="4038368"/>
            <a:ext cx="3644054" cy="259216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38" name="Google Shape;638;p10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848168" y="1455330"/>
            <a:ext cx="3458121" cy="199229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39" name="Google Shape;639;p104"/>
          <p:cNvSpPr/>
          <p:nvPr/>
        </p:nvSpPr>
        <p:spPr>
          <a:xfrm>
            <a:off x="9297224" y="1445443"/>
            <a:ext cx="805800" cy="1911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640" name="Google Shape;640;p104" descr="Graphical user interface, application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848168" y="3650830"/>
            <a:ext cx="3458119" cy="191776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641" name="Google Shape;641;p104"/>
          <p:cNvGrpSpPr/>
          <p:nvPr/>
        </p:nvGrpSpPr>
        <p:grpSpPr>
          <a:xfrm>
            <a:off x="4256546" y="4038368"/>
            <a:ext cx="3006000" cy="880500"/>
            <a:chOff x="4272963" y="2186667"/>
            <a:chExt cx="3006000" cy="880500"/>
          </a:xfrm>
        </p:grpSpPr>
        <p:sp>
          <p:nvSpPr>
            <p:cNvPr id="642" name="Google Shape;642;p104"/>
            <p:cNvSpPr/>
            <p:nvPr/>
          </p:nvSpPr>
          <p:spPr>
            <a:xfrm>
              <a:off x="4272963" y="2186667"/>
              <a:ext cx="3006000" cy="880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FF9418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43" name="Google Shape;643;p104"/>
            <p:cNvSpPr txBox="1"/>
            <p:nvPr/>
          </p:nvSpPr>
          <p:spPr>
            <a:xfrm>
              <a:off x="4323574" y="2293783"/>
              <a:ext cx="2904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Change to different receipt number</a:t>
              </a:r>
              <a:endPara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https://internal.shub.us/beepdeliveryorder/</a:t>
              </a:r>
              <a:r>
                <a:rPr lang="en-US" sz="1200" b="1" i="0" u="none" strike="noStrike" cap="none">
                  <a:solidFill>
                    <a:srgbClr val="FF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803907798012155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/edit</a:t>
              </a:r>
              <a:endParaRPr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644" name="Google Shape;644;p104"/>
          <p:cNvSpPr/>
          <p:nvPr/>
        </p:nvSpPr>
        <p:spPr>
          <a:xfrm>
            <a:off x="9297224" y="3650830"/>
            <a:ext cx="805800" cy="1911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645" name="Google Shape;645;p104"/>
          <p:cNvCxnSpPr>
            <a:stCxn id="633" idx="3"/>
            <a:endCxn id="639" idx="2"/>
          </p:cNvCxnSpPr>
          <p:nvPr/>
        </p:nvCxnSpPr>
        <p:spPr>
          <a:xfrm rot="10800000" flipH="1">
            <a:off x="6816048" y="1636400"/>
            <a:ext cx="2884200" cy="457800"/>
          </a:xfrm>
          <a:prstGeom prst="bentConnector2">
            <a:avLst/>
          </a:prstGeom>
          <a:noFill/>
          <a:ln w="19050" cap="flat" cmpd="sng">
            <a:solidFill>
              <a:srgbClr val="FF941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6" name="Google Shape;646;p104"/>
          <p:cNvCxnSpPr>
            <a:stCxn id="642" idx="3"/>
            <a:endCxn id="644" idx="2"/>
          </p:cNvCxnSpPr>
          <p:nvPr/>
        </p:nvCxnSpPr>
        <p:spPr>
          <a:xfrm rot="10800000" flipH="1">
            <a:off x="7262546" y="3842018"/>
            <a:ext cx="2437500" cy="636600"/>
          </a:xfrm>
          <a:prstGeom prst="bentConnector2">
            <a:avLst/>
          </a:prstGeom>
          <a:noFill/>
          <a:ln w="19050" cap="flat" cmpd="sng">
            <a:solidFill>
              <a:srgbClr val="FF941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7" name="Google Shape;647;p104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Locating Beep Order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48" name="Google Shape;648;p104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5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54" name="Google Shape;654;p105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05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4592" y="701475"/>
            <a:ext cx="3677784" cy="43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21087" y="388223"/>
            <a:ext cx="6497077" cy="478230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05"/>
          <p:cNvSpPr txBox="1"/>
          <p:nvPr/>
        </p:nvSpPr>
        <p:spPr>
          <a:xfrm>
            <a:off x="719400" y="5663925"/>
            <a:ext cx="665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Sales/</a:t>
            </a:r>
            <a:r>
              <a:rPr lang="en-US" sz="200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Success/Care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06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06"/>
          <p:cNvSpPr txBox="1"/>
          <p:nvPr/>
        </p:nvSpPr>
        <p:spPr>
          <a:xfrm>
            <a:off x="806154" y="5490764"/>
            <a:ext cx="31486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https://storehub.my.salesforce.com/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64" name="Google Shape;664;p10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3888" y="1485862"/>
            <a:ext cx="2653153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65" name="Google Shape;665;p1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08660" y="1505699"/>
            <a:ext cx="2653153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106" descr="Graphical user interface, application&#10;&#10;Description automatically generated"/>
          <p:cNvPicPr preferRelativeResize="0"/>
          <p:nvPr/>
        </p:nvPicPr>
        <p:blipFill rotWithShape="1">
          <a:blip r:embed="rId4"/>
          <a:srcRect t="7904" b="3723"/>
          <a:stretch>
            <a:fillRect/>
          </a:stretch>
        </p:blipFill>
        <p:spPr>
          <a:xfrm>
            <a:off x="8363433" y="1505699"/>
            <a:ext cx="2636409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67" name="Google Shape;667;p106"/>
          <p:cNvSpPr txBox="1"/>
          <p:nvPr/>
        </p:nvSpPr>
        <p:spPr>
          <a:xfrm>
            <a:off x="5030181" y="5362972"/>
            <a:ext cx="2131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Verify authentication by downloading Salesforce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8" name="Google Shape;668;p106"/>
          <p:cNvSpPr txBox="1"/>
          <p:nvPr/>
        </p:nvSpPr>
        <p:spPr>
          <a:xfrm>
            <a:off x="8862776" y="5370666"/>
            <a:ext cx="16377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approve on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9" name="Google Shape;669;p106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70" name="Google Shape;670;p106" descr="Arrow GIF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87868" y="3266979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06" descr="Arrow GIF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42640" y="3266979"/>
            <a:ext cx="639965" cy="324042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06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Login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73" name="Google Shape;673;p106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07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0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2183" y="1182642"/>
            <a:ext cx="9927633" cy="265821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80" name="Google Shape;680;p107"/>
          <p:cNvSpPr/>
          <p:nvPr/>
        </p:nvSpPr>
        <p:spPr>
          <a:xfrm>
            <a:off x="1568383" y="4041144"/>
            <a:ext cx="1689100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Intro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1" name="Google Shape;681;p107"/>
          <p:cNvSpPr/>
          <p:nvPr/>
        </p:nvSpPr>
        <p:spPr>
          <a:xfrm>
            <a:off x="1568378" y="4041144"/>
            <a:ext cx="226019" cy="2482978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2" name="Google Shape;682;p107"/>
          <p:cNvSpPr/>
          <p:nvPr/>
        </p:nvSpPr>
        <p:spPr>
          <a:xfrm>
            <a:off x="8708506" y="4041144"/>
            <a:ext cx="1689100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Used by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3" name="Google Shape;683;p107"/>
          <p:cNvSpPr/>
          <p:nvPr/>
        </p:nvSpPr>
        <p:spPr>
          <a:xfrm>
            <a:off x="8708501" y="4041144"/>
            <a:ext cx="226019" cy="2482977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4" name="Google Shape;684;p107"/>
          <p:cNvSpPr/>
          <p:nvPr/>
        </p:nvSpPr>
        <p:spPr>
          <a:xfrm>
            <a:off x="5226352" y="4041144"/>
            <a:ext cx="1583888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Function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5" name="Google Shape;685;p107"/>
          <p:cNvSpPr/>
          <p:nvPr/>
        </p:nvSpPr>
        <p:spPr>
          <a:xfrm>
            <a:off x="5226345" y="4041144"/>
            <a:ext cx="226019" cy="2482978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6" name="Google Shape;686;p107"/>
          <p:cNvSpPr txBox="1"/>
          <p:nvPr/>
        </p:nvSpPr>
        <p:spPr>
          <a:xfrm>
            <a:off x="1794399" y="4874638"/>
            <a:ext cx="31710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Managing merchant’s StoreHub journey 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 &gt; Won &gt; Onboarding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7" name="Google Shape;687;p107"/>
          <p:cNvSpPr txBox="1"/>
          <p:nvPr/>
        </p:nvSpPr>
        <p:spPr>
          <a:xfrm>
            <a:off x="8934526" y="4915275"/>
            <a:ext cx="2125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Team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Success Team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Team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8" name="Google Shape;688;p107"/>
          <p:cNvSpPr txBox="1"/>
          <p:nvPr/>
        </p:nvSpPr>
        <p:spPr>
          <a:xfrm>
            <a:off x="5452369" y="4878904"/>
            <a:ext cx="21660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Qualifying leads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information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Onboarding schedule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Hardware tracking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9" name="Google Shape;689;p107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0" name="Google Shape;690;p107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91" name="Google Shape;691;p107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08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8"/>
          <p:cNvPicPr preferRelativeResize="0"/>
          <p:nvPr/>
        </p:nvPicPr>
        <p:blipFill rotWithShape="1">
          <a:blip r:embed="rId2"/>
          <a:srcRect l="4247" r="31102" b="6768"/>
          <a:stretch>
            <a:fillRect/>
          </a:stretch>
        </p:blipFill>
        <p:spPr>
          <a:xfrm>
            <a:off x="569025" y="1847438"/>
            <a:ext cx="5512500" cy="353924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98" name="Google Shape;698;p108"/>
          <p:cNvSpPr/>
          <p:nvPr/>
        </p:nvSpPr>
        <p:spPr>
          <a:xfrm>
            <a:off x="6897078" y="1611363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Input : 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name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marR="0" lvl="0" indent="-226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99" name="Google Shape;699;p108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0" name="Google Shape;700;p108"/>
          <p:cNvSpPr txBox="1"/>
          <p:nvPr/>
        </p:nvSpPr>
        <p:spPr>
          <a:xfrm>
            <a:off x="0" y="6519851"/>
            <a:ext cx="7390151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01" name="Google Shape;701;p108"/>
          <p:cNvSpPr/>
          <p:nvPr/>
        </p:nvSpPr>
        <p:spPr>
          <a:xfrm>
            <a:off x="2265075" y="1933463"/>
            <a:ext cx="28830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702" name="Google Shape;702;p108"/>
          <p:cNvCxnSpPr/>
          <p:nvPr/>
        </p:nvCxnSpPr>
        <p:spPr>
          <a:xfrm flipH="1">
            <a:off x="5148073" y="2105063"/>
            <a:ext cx="1749000" cy="162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3" name="Google Shape;703;p108"/>
          <p:cNvSpPr/>
          <p:nvPr/>
        </p:nvSpPr>
        <p:spPr>
          <a:xfrm>
            <a:off x="1660175" y="3054213"/>
            <a:ext cx="3487800" cy="18900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704" name="Google Shape;704;p108"/>
          <p:cNvCxnSpPr>
            <a:stCxn id="703" idx="3"/>
            <a:endCxn id="705" idx="1"/>
          </p:cNvCxnSpPr>
          <p:nvPr/>
        </p:nvCxnSpPr>
        <p:spPr>
          <a:xfrm>
            <a:off x="5147975" y="3999213"/>
            <a:ext cx="1749000" cy="2718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08"/>
          <p:cNvSpPr/>
          <p:nvPr/>
        </p:nvSpPr>
        <p:spPr>
          <a:xfrm>
            <a:off x="6897075" y="3349873"/>
            <a:ext cx="4725900" cy="1842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06" name="Google Shape;706;p108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(cont.)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07" name="Google Shape;707;p108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108"/>
          <p:cNvSpPr txBox="1"/>
          <p:nvPr/>
        </p:nvSpPr>
        <p:spPr>
          <a:xfrm>
            <a:off x="6940875" y="3526225"/>
            <a:ext cx="4638300" cy="22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Salesforce Objects:</a:t>
            </a: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New Lead (Qualified/Unqualified)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Opportunity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Meeting Completed by BC (Won/Lost)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Overview of merchant’s Account Details 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260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Contact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Merchant’s Contact Info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108"/>
          <p:cNvSpPr/>
          <p:nvPr/>
        </p:nvSpPr>
        <p:spPr>
          <a:xfrm>
            <a:off x="6906825" y="1575525"/>
            <a:ext cx="2883000" cy="11904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09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09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6" name="Google Shape;716;p109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17" name="Google Shape;717;p109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18" name="Google Shape;718;p109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19" name="Google Shape;719;p10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82950" y="1233562"/>
            <a:ext cx="8834225" cy="3978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0" name="Google Shape;720;p109"/>
          <p:cNvSpPr/>
          <p:nvPr/>
        </p:nvSpPr>
        <p:spPr>
          <a:xfrm>
            <a:off x="2896300" y="4330825"/>
            <a:ext cx="10953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21" name="Google Shape;721;p109"/>
          <p:cNvSpPr/>
          <p:nvPr/>
        </p:nvSpPr>
        <p:spPr>
          <a:xfrm>
            <a:off x="8339675" y="4330825"/>
            <a:ext cx="14094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722" name="Google Shape;722;p109"/>
          <p:cNvCxnSpPr/>
          <p:nvPr/>
        </p:nvCxnSpPr>
        <p:spPr>
          <a:xfrm>
            <a:off x="3483350" y="4706413"/>
            <a:ext cx="4500" cy="9477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3" name="Google Shape;723;p109"/>
          <p:cNvSpPr/>
          <p:nvPr/>
        </p:nvSpPr>
        <p:spPr>
          <a:xfrm>
            <a:off x="1893728" y="5601538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24" name="Google Shape;724;p109"/>
          <p:cNvSpPr/>
          <p:nvPr/>
        </p:nvSpPr>
        <p:spPr>
          <a:xfrm>
            <a:off x="1903475" y="5679400"/>
            <a:ext cx="3174000" cy="5247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109"/>
          <p:cNvSpPr txBox="1"/>
          <p:nvPr/>
        </p:nvSpPr>
        <p:spPr>
          <a:xfrm>
            <a:off x="1952375" y="5736222"/>
            <a:ext cx="307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Opportunities can be found under Account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6" name="Google Shape;726;p109"/>
          <p:cNvCxnSpPr/>
          <p:nvPr/>
        </p:nvCxnSpPr>
        <p:spPr>
          <a:xfrm>
            <a:off x="9042125" y="4706413"/>
            <a:ext cx="4500" cy="9477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7" name="Google Shape;727;p109"/>
          <p:cNvSpPr/>
          <p:nvPr/>
        </p:nvSpPr>
        <p:spPr>
          <a:xfrm>
            <a:off x="7452503" y="5601538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28" name="Google Shape;728;p109"/>
          <p:cNvSpPr/>
          <p:nvPr/>
        </p:nvSpPr>
        <p:spPr>
          <a:xfrm>
            <a:off x="7462250" y="5679400"/>
            <a:ext cx="3174000" cy="5247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109"/>
          <p:cNvSpPr txBox="1"/>
          <p:nvPr/>
        </p:nvSpPr>
        <p:spPr>
          <a:xfrm>
            <a:off x="7511150" y="5736222"/>
            <a:ext cx="307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Onboarding Pipeline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10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1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6" name="Google Shape;736;p11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Opportunity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37" name="Google Shape;737;p11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38" name="Google Shape;738;p1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2575" y="1305400"/>
            <a:ext cx="11330325" cy="108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39" name="Google Shape;739;p110"/>
          <p:cNvSpPr txBox="1"/>
          <p:nvPr/>
        </p:nvSpPr>
        <p:spPr>
          <a:xfrm>
            <a:off x="1478800" y="3905850"/>
            <a:ext cx="607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110"/>
          <p:cNvSpPr/>
          <p:nvPr/>
        </p:nvSpPr>
        <p:spPr>
          <a:xfrm>
            <a:off x="8803400" y="1847725"/>
            <a:ext cx="2790300" cy="4656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1" name="Google Shape;741;p110"/>
          <p:cNvSpPr/>
          <p:nvPr/>
        </p:nvSpPr>
        <p:spPr>
          <a:xfrm>
            <a:off x="6971025" y="2683185"/>
            <a:ext cx="4725900" cy="46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Paid Subscription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Account is still in the Sales pipeline.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742" name="Google Shape;742;p110"/>
          <p:cNvCxnSpPr/>
          <p:nvPr/>
        </p:nvCxnSpPr>
        <p:spPr>
          <a:xfrm>
            <a:off x="10184150" y="2313313"/>
            <a:ext cx="4500" cy="3735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3" name="Google Shape;743;p1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23913" y="3970100"/>
            <a:ext cx="8205900" cy="114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4" name="Google Shape;744;p110"/>
          <p:cNvSpPr/>
          <p:nvPr/>
        </p:nvSpPr>
        <p:spPr>
          <a:xfrm>
            <a:off x="8150100" y="4597500"/>
            <a:ext cx="1979700" cy="3540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745" name="Google Shape;745;p110"/>
          <p:cNvCxnSpPr/>
          <p:nvPr/>
        </p:nvCxnSpPr>
        <p:spPr>
          <a:xfrm>
            <a:off x="9049450" y="4951488"/>
            <a:ext cx="4500" cy="3735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6" name="Google Shape;746;p110"/>
          <p:cNvSpPr/>
          <p:nvPr/>
        </p:nvSpPr>
        <p:spPr>
          <a:xfrm>
            <a:off x="4490150" y="5325000"/>
            <a:ext cx="7378800" cy="46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Ready to Onboard: 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Already pushed to the Onboarding team to complete the checklist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11"/>
          <p:cNvPicPr preferRelativeResize="0"/>
          <p:nvPr/>
        </p:nvPicPr>
        <p:blipFill rotWithShape="1">
          <a:blip r:embed="rId1"/>
          <a:srcRect t="4223" r="12785" b="50116"/>
          <a:stretch>
            <a:fillRect/>
          </a:stretch>
        </p:blipFill>
        <p:spPr>
          <a:xfrm>
            <a:off x="920638" y="2641925"/>
            <a:ext cx="9936574" cy="802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52" name="Google Shape;752;p111"/>
          <p:cNvPicPr preferRelativeResize="0"/>
          <p:nvPr/>
        </p:nvPicPr>
        <p:blipFill rotWithShape="1">
          <a:blip r:embed="rId2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11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54" name="Google Shape;754;p111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Onboarding Trainers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55" name="Google Shape;755;p111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6" name="Google Shape;756;p111"/>
          <p:cNvSpPr/>
          <p:nvPr/>
        </p:nvSpPr>
        <p:spPr>
          <a:xfrm>
            <a:off x="8877500" y="4996100"/>
            <a:ext cx="1979700" cy="3540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757" name="Google Shape;757;p111"/>
          <p:cNvCxnSpPr/>
          <p:nvPr/>
        </p:nvCxnSpPr>
        <p:spPr>
          <a:xfrm>
            <a:off x="4244538" y="2404650"/>
            <a:ext cx="3300" cy="4704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111"/>
          <p:cNvSpPr/>
          <p:nvPr/>
        </p:nvSpPr>
        <p:spPr>
          <a:xfrm>
            <a:off x="1866613" y="2905438"/>
            <a:ext cx="4746600" cy="524700"/>
          </a:xfrm>
          <a:prstGeom prst="roundRect">
            <a:avLst>
              <a:gd name="adj" fmla="val 62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9" name="Google Shape;759;p111"/>
          <p:cNvSpPr txBox="1"/>
          <p:nvPr/>
        </p:nvSpPr>
        <p:spPr>
          <a:xfrm>
            <a:off x="3993913" y="1752275"/>
            <a:ext cx="30000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Success Manager (MSM) 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Business Consultant (BC)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60" name="Google Shape;760;p111"/>
          <p:cNvSpPr txBox="1"/>
          <p:nvPr/>
        </p:nvSpPr>
        <p:spPr>
          <a:xfrm>
            <a:off x="1430088" y="14984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Name of Assigned: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CSM (Onboarding Consultant),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 panose="02000000000000000000"/>
              <a:buChar char="●"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CME (Onboarding Executive)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61" name="Google Shape;761;p111"/>
          <p:cNvSpPr/>
          <p:nvPr/>
        </p:nvSpPr>
        <p:spPr>
          <a:xfrm>
            <a:off x="1367863" y="1463675"/>
            <a:ext cx="5744100" cy="95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762" name="Google Shape;762;p111"/>
          <p:cNvPicPr preferRelativeResize="0"/>
          <p:nvPr/>
        </p:nvPicPr>
        <p:blipFill rotWithShape="1">
          <a:blip r:embed="rId3"/>
          <a:srcRect t="7604"/>
          <a:stretch>
            <a:fillRect/>
          </a:stretch>
        </p:blipFill>
        <p:spPr>
          <a:xfrm>
            <a:off x="920650" y="3460550"/>
            <a:ext cx="9936550" cy="2576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3" name="Google Shape;473;p95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74" name="Google Shape;474;p95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75" name="Google Shape;475;p95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76" name="Google Shape;476;p95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Mechanism</a:t>
            </a:r>
            <a:endParaRPr sz="29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77" name="Google Shape;477;p95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78" name="Google Shape;478;p95"/>
          <p:cNvSpPr/>
          <p:nvPr/>
        </p:nvSpPr>
        <p:spPr>
          <a:xfrm rot="10800000">
            <a:off x="2467298" y="2464885"/>
            <a:ext cx="590748" cy="1634008"/>
          </a:xfrm>
          <a:custGeom>
            <a:avLst/>
            <a:gdLst/>
            <a:ahLst/>
            <a:cxnLst/>
            <a:rect l="l" t="t" r="r" b="b"/>
            <a:pathLst>
              <a:path w="469780" h="1299410" extrusionOk="0">
                <a:moveTo>
                  <a:pt x="469780" y="0"/>
                </a:moveTo>
                <a:lnTo>
                  <a:pt x="469780" y="1299410"/>
                </a:lnTo>
                <a:lnTo>
                  <a:pt x="0" y="1142963"/>
                </a:lnTo>
                <a:lnTo>
                  <a:pt x="0" y="156447"/>
                </a:lnTo>
                <a:lnTo>
                  <a:pt x="469780" y="0"/>
                </a:lnTo>
                <a:close/>
              </a:path>
            </a:pathLst>
          </a:custGeom>
          <a:solidFill>
            <a:srgbClr val="2B45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9" name="Google Shape;479;p95"/>
          <p:cNvSpPr/>
          <p:nvPr/>
        </p:nvSpPr>
        <p:spPr>
          <a:xfrm rot="10800000">
            <a:off x="3058045" y="2660993"/>
            <a:ext cx="2697000" cy="1241100"/>
          </a:xfrm>
          <a:prstGeom prst="rect">
            <a:avLst/>
          </a:prstGeom>
          <a:solidFill>
            <a:srgbClr val="3A5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0" name="Google Shape;480;p95"/>
          <p:cNvSpPr/>
          <p:nvPr/>
        </p:nvSpPr>
        <p:spPr>
          <a:xfrm rot="10800000">
            <a:off x="832395" y="2464193"/>
            <a:ext cx="1634700" cy="1634700"/>
          </a:xfrm>
          <a:prstGeom prst="rect">
            <a:avLst/>
          </a:prstGeom>
          <a:solidFill>
            <a:srgbClr val="3A5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1" name="Google Shape;481;p95"/>
          <p:cNvSpPr txBox="1"/>
          <p:nvPr/>
        </p:nvSpPr>
        <p:spPr>
          <a:xfrm>
            <a:off x="3140710" y="3050407"/>
            <a:ext cx="25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  <a:hlinkClick r:id="rId3" action="ppaction://hlinksldjump"/>
              </a:rPr>
              <a:t>Tools</a:t>
            </a:r>
            <a:endParaRPr sz="2400" u="sng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82" name="Google Shape;482;p95" descr="Lights On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92609" y="282440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5"/>
          <p:cNvSpPr/>
          <p:nvPr/>
        </p:nvSpPr>
        <p:spPr>
          <a:xfrm>
            <a:off x="8827128" y="2464248"/>
            <a:ext cx="590748" cy="1634008"/>
          </a:xfrm>
          <a:custGeom>
            <a:avLst/>
            <a:gdLst/>
            <a:ahLst/>
            <a:cxnLst/>
            <a:rect l="l" t="t" r="r" b="b"/>
            <a:pathLst>
              <a:path w="469780" h="1299410" extrusionOk="0">
                <a:moveTo>
                  <a:pt x="469780" y="0"/>
                </a:moveTo>
                <a:lnTo>
                  <a:pt x="469780" y="1299410"/>
                </a:lnTo>
                <a:lnTo>
                  <a:pt x="0" y="1142963"/>
                </a:lnTo>
                <a:lnTo>
                  <a:pt x="0" y="156447"/>
                </a:lnTo>
                <a:lnTo>
                  <a:pt x="469780" y="0"/>
                </a:lnTo>
                <a:close/>
              </a:path>
            </a:pathLst>
          </a:custGeom>
          <a:solidFill>
            <a:srgbClr val="A57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4" name="Google Shape;484;p95"/>
          <p:cNvSpPr/>
          <p:nvPr/>
        </p:nvSpPr>
        <p:spPr>
          <a:xfrm>
            <a:off x="6130129" y="2661048"/>
            <a:ext cx="2697000" cy="12411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5" name="Google Shape;485;p95"/>
          <p:cNvSpPr/>
          <p:nvPr/>
        </p:nvSpPr>
        <p:spPr>
          <a:xfrm>
            <a:off x="9418079" y="2464248"/>
            <a:ext cx="1634700" cy="16347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6" name="Google Shape;486;p95"/>
          <p:cNvSpPr txBox="1"/>
          <p:nvPr/>
        </p:nvSpPr>
        <p:spPr>
          <a:xfrm>
            <a:off x="6130123" y="3051030"/>
            <a:ext cx="25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  <a:hlinkClick r:id="rId5" action="ppaction://hlinksldjump"/>
              </a:rPr>
              <a:t>Supply Chain</a:t>
            </a:r>
            <a:endParaRPr sz="2400" u="sng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87" name="Google Shape;487;p95" descr="Puzzle with solid fill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778235" y="282404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12" descr="The Early Story of Chargebee: Why it&amp;#39;s Better to Start with People, not  Ideas | by Prabhakar Reddy | Accel India Insights is now SeedToScale  Insights | Medium"/>
          <p:cNvPicPr preferRelativeResize="0"/>
          <p:nvPr/>
        </p:nvPicPr>
        <p:blipFill rotWithShape="1">
          <a:blip r:embed="rId1"/>
          <a:srcRect t="34885"/>
          <a:stretch>
            <a:fillRect/>
          </a:stretch>
        </p:blipFill>
        <p:spPr>
          <a:xfrm>
            <a:off x="0" y="0"/>
            <a:ext cx="12192000" cy="446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12"/>
          <p:cNvPicPr preferRelativeResize="0"/>
          <p:nvPr/>
        </p:nvPicPr>
        <p:blipFill rotWithShape="1">
          <a:blip r:embed="rId2"/>
          <a:srcRect t="35299" b="33191"/>
          <a:stretch>
            <a:fillRect/>
          </a:stretch>
        </p:blipFill>
        <p:spPr>
          <a:xfrm>
            <a:off x="719404" y="4853956"/>
            <a:ext cx="3090598" cy="97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12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42785" y="6080521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0" name="Google Shape;770;p112"/>
          <p:cNvSpPr txBox="1"/>
          <p:nvPr/>
        </p:nvSpPr>
        <p:spPr>
          <a:xfrm>
            <a:off x="1025000" y="5827775"/>
            <a:ext cx="538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 Management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/ 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3"/>
          <p:cNvSpPr/>
          <p:nvPr/>
        </p:nvSpPr>
        <p:spPr>
          <a:xfrm>
            <a:off x="1132789" y="1228701"/>
            <a:ext cx="2517218" cy="386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6" name="Google Shape;776;p113"/>
          <p:cNvSpPr txBox="1"/>
          <p:nvPr/>
        </p:nvSpPr>
        <p:spPr>
          <a:xfrm>
            <a:off x="1178254" y="1235552"/>
            <a:ext cx="2452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https://app.chargebee.com/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7" name="Google Shape;777;p113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78" name="Google Shape;778;p1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447451" y="1499668"/>
            <a:ext cx="3079376" cy="3775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79" name="Google Shape;779;p113"/>
          <p:cNvPicPr preferRelativeResize="0"/>
          <p:nvPr/>
        </p:nvPicPr>
        <p:blipFill rotWithShape="1">
          <a:blip r:embed="rId2"/>
          <a:srcRect l="9940" r="10734"/>
          <a:stretch>
            <a:fillRect/>
          </a:stretch>
        </p:blipFill>
        <p:spPr>
          <a:xfrm>
            <a:off x="4760258" y="1499668"/>
            <a:ext cx="3079376" cy="3775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80" name="Google Shape;780;p113"/>
          <p:cNvSpPr txBox="1"/>
          <p:nvPr/>
        </p:nvSpPr>
        <p:spPr>
          <a:xfrm>
            <a:off x="5241169" y="5445305"/>
            <a:ext cx="211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Verify authentication by downloading Google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1" name="Google Shape;781;p113"/>
          <p:cNvSpPr txBox="1"/>
          <p:nvPr/>
        </p:nvSpPr>
        <p:spPr>
          <a:xfrm>
            <a:off x="8750539" y="5445305"/>
            <a:ext cx="2473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Once added, key in the same 6 digit code in the web page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82" name="Google Shape;782;p1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1716" y="3686884"/>
            <a:ext cx="2149213" cy="228076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83" name="Google Shape;783;p11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84" name="Google Shape;784;p113"/>
          <p:cNvSpPr txBox="1"/>
          <p:nvPr/>
        </p:nvSpPr>
        <p:spPr>
          <a:xfrm>
            <a:off x="0" y="6519851"/>
            <a:ext cx="7390151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 = Application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85" name="Google Shape;785;p113"/>
          <p:cNvSpPr txBox="1"/>
          <p:nvPr/>
        </p:nvSpPr>
        <p:spPr>
          <a:xfrm>
            <a:off x="1132789" y="5976199"/>
            <a:ext cx="249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Sign in with Google account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86" name="Google Shape;786;p113" descr="Graphical user interface, text, application, websit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0506" y="1532125"/>
            <a:ext cx="3465385" cy="19821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87" name="Google Shape;787;p113"/>
          <p:cNvSpPr/>
          <p:nvPr/>
        </p:nvSpPr>
        <p:spPr>
          <a:xfrm>
            <a:off x="2747558" y="2748027"/>
            <a:ext cx="1112062" cy="29621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88" name="Google Shape;788;p113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Login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89" name="Google Shape;789;p113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90" name="Google Shape;790;p113"/>
          <p:cNvPicPr preferRelativeResize="0"/>
          <p:nvPr/>
        </p:nvPicPr>
        <p:blipFill rotWithShape="1">
          <a:blip r:embed="rId5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4"/>
          <p:cNvSpPr/>
          <p:nvPr/>
        </p:nvSpPr>
        <p:spPr>
          <a:xfrm>
            <a:off x="7593108" y="2491196"/>
            <a:ext cx="4191403" cy="2574392"/>
          </a:xfrm>
          <a:prstGeom prst="roundRect">
            <a:avLst>
              <a:gd name="adj" fmla="val 7168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6" name="Google Shape;796;p114"/>
          <p:cNvSpPr/>
          <p:nvPr/>
        </p:nvSpPr>
        <p:spPr>
          <a:xfrm>
            <a:off x="4416753" y="1607737"/>
            <a:ext cx="2517218" cy="386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97" name="Google Shape;797;p114" descr="Arrow GIF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5400000">
            <a:off x="5331958" y="3586962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14" descr="Arrow GIF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33971" y="5088242"/>
            <a:ext cx="639965" cy="324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Google Shape;799;p114"/>
          <p:cNvGrpSpPr/>
          <p:nvPr/>
        </p:nvGrpSpPr>
        <p:grpSpPr>
          <a:xfrm>
            <a:off x="221929" y="1249069"/>
            <a:ext cx="3330714" cy="5187980"/>
            <a:chOff x="886519" y="1051560"/>
            <a:chExt cx="3008585" cy="4945380"/>
          </a:xfrm>
        </p:grpSpPr>
        <p:sp>
          <p:nvSpPr>
            <p:cNvPr id="800" name="Google Shape;800;p114"/>
            <p:cNvSpPr/>
            <p:nvPr/>
          </p:nvSpPr>
          <p:spPr>
            <a:xfrm>
              <a:off x="2386442" y="4488278"/>
              <a:ext cx="1508662" cy="15086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1" name="Google Shape;801;p114"/>
            <p:cNvSpPr/>
            <p:nvPr/>
          </p:nvSpPr>
          <p:spPr>
            <a:xfrm>
              <a:off x="886519" y="1051560"/>
              <a:ext cx="2560063" cy="2064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2" name="Google Shape;802;p114"/>
            <p:cNvSpPr/>
            <p:nvPr/>
          </p:nvSpPr>
          <p:spPr>
            <a:xfrm>
              <a:off x="1265138" y="2041799"/>
              <a:ext cx="2629962" cy="38313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03" name="Google Shape;803;p114"/>
            <p:cNvSpPr txBox="1"/>
            <p:nvPr/>
          </p:nvSpPr>
          <p:spPr>
            <a:xfrm>
              <a:off x="1413570" y="1594350"/>
              <a:ext cx="1749892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Functions</a:t>
              </a: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4" name="Google Shape;804;p114"/>
            <p:cNvSpPr txBox="1"/>
            <p:nvPr/>
          </p:nvSpPr>
          <p:spPr>
            <a:xfrm>
              <a:off x="1384685" y="2137786"/>
              <a:ext cx="2404800" cy="29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View merchant’s subscription details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Edit merchant’s subscription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1968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Mainly used by:</a:t>
              </a:r>
              <a:endParaRPr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Account Management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Team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Team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805" name="Google Shape;805;p114"/>
          <p:cNvSpPr/>
          <p:nvPr/>
        </p:nvSpPr>
        <p:spPr>
          <a:xfrm>
            <a:off x="7819538" y="2579009"/>
            <a:ext cx="3724200" cy="7251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703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</a:t>
            </a: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storehub-rm.chargebee.com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[Malaysian accounts only]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806" name="Google Shape;806;p1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01513" y="4026637"/>
            <a:ext cx="2452495" cy="249815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07" name="Google Shape;807;p11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08" name="Google Shape;808;p114" descr="Bullseye with solid fill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5642" y="1353632"/>
            <a:ext cx="437786" cy="41484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14"/>
          <p:cNvSpPr txBox="1"/>
          <p:nvPr/>
        </p:nvSpPr>
        <p:spPr>
          <a:xfrm>
            <a:off x="4462218" y="1614588"/>
            <a:ext cx="2452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https://app.chargebee.com/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0" name="Google Shape;810;p114"/>
          <p:cNvSpPr/>
          <p:nvPr/>
        </p:nvSpPr>
        <p:spPr>
          <a:xfrm>
            <a:off x="7819538" y="3455896"/>
            <a:ext cx="3724200" cy="7251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703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storehub.chargebee.com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[All accounts except Malaysian account]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811" name="Google Shape;811;p114" descr="Graphical user interface, application, Teams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93108" y="4406120"/>
            <a:ext cx="4191403" cy="1688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12" name="Google Shape;812;p11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79735" y="1858270"/>
            <a:ext cx="2791254" cy="15976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13" name="Google Shape;813;p114"/>
          <p:cNvSpPr/>
          <p:nvPr/>
        </p:nvSpPr>
        <p:spPr>
          <a:xfrm>
            <a:off x="5954233" y="2817628"/>
            <a:ext cx="899775" cy="29756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14" name="Google Shape;814;p114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15" name="Google Shape;815;p114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16" name="Google Shape;816;p114"/>
          <p:cNvPicPr preferRelativeResize="0"/>
          <p:nvPr/>
        </p:nvPicPr>
        <p:blipFill rotWithShape="1">
          <a:blip r:embed="rId6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115"/>
          <p:cNvPicPr preferRelativeResize="0"/>
          <p:nvPr/>
        </p:nvPicPr>
        <p:blipFill rotWithShape="1">
          <a:blip r:embed="rId1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8811" y="1105080"/>
            <a:ext cx="11823387" cy="359090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23" name="Google Shape;823;p115"/>
          <p:cNvSpPr/>
          <p:nvPr/>
        </p:nvSpPr>
        <p:spPr>
          <a:xfrm>
            <a:off x="2638052" y="1830364"/>
            <a:ext cx="1840957" cy="271247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24" name="Google Shape;824;p115"/>
          <p:cNvSpPr/>
          <p:nvPr/>
        </p:nvSpPr>
        <p:spPr>
          <a:xfrm>
            <a:off x="2507251" y="4922535"/>
            <a:ext cx="1751400" cy="545400"/>
          </a:xfrm>
          <a:prstGeom prst="roundRect">
            <a:avLst>
              <a:gd name="adj" fmla="val 16667"/>
            </a:avLst>
          </a:prstGeom>
          <a:solidFill>
            <a:srgbClr val="800E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Customers</a:t>
            </a:r>
            <a:endParaRPr sz="16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5" name="Google Shape;825;p115"/>
          <p:cNvSpPr/>
          <p:nvPr/>
        </p:nvSpPr>
        <p:spPr>
          <a:xfrm>
            <a:off x="7886660" y="4888018"/>
            <a:ext cx="1751309" cy="545342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Subscriptions</a:t>
            </a:r>
            <a:endParaRPr sz="16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6" name="Google Shape;826;p11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27" name="Google Shape;827;p115"/>
          <p:cNvSpPr/>
          <p:nvPr/>
        </p:nvSpPr>
        <p:spPr>
          <a:xfrm>
            <a:off x="779061" y="5406016"/>
            <a:ext cx="5207780" cy="99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View contact information of merchant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Limited information on merchant subscription details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28" name="Google Shape;828;p115"/>
          <p:cNvSpPr/>
          <p:nvPr/>
        </p:nvSpPr>
        <p:spPr>
          <a:xfrm>
            <a:off x="6158425" y="5406016"/>
            <a:ext cx="5207780" cy="99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detailed subscription information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View charges and payment information of subscription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29" name="Google Shape;829;p115"/>
          <p:cNvSpPr/>
          <p:nvPr/>
        </p:nvSpPr>
        <p:spPr>
          <a:xfrm>
            <a:off x="168811" y="2360427"/>
            <a:ext cx="2095924" cy="23377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30" name="Google Shape;830;p115"/>
          <p:cNvSpPr/>
          <p:nvPr/>
        </p:nvSpPr>
        <p:spPr>
          <a:xfrm>
            <a:off x="168811" y="2090008"/>
            <a:ext cx="2095924" cy="23377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00E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31" name="Google Shape;831;p11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32" name="Google Shape;832;p11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116"/>
          <p:cNvPicPr preferRelativeResize="0"/>
          <p:nvPr/>
        </p:nvPicPr>
        <p:blipFill rotWithShape="1">
          <a:blip r:embed="rId1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16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9" name="Google Shape;839;p116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- Video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40" name="Google Shape;840;p116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41" name="Google Shape;841;p116" title="Slide 27 - Chargebee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0713" y="1198638"/>
            <a:ext cx="10770575" cy="54621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17"/>
          <p:cNvPicPr preferRelativeResize="0"/>
          <p:nvPr/>
        </p:nvPicPr>
        <p:blipFill rotWithShape="1">
          <a:blip r:embed="rId1"/>
          <a:srcRect l="2366" t="2198" r="4453" b="3041"/>
          <a:stretch>
            <a:fillRect/>
          </a:stretch>
        </p:blipFill>
        <p:spPr>
          <a:xfrm>
            <a:off x="560699" y="1332762"/>
            <a:ext cx="5966849" cy="516202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47" name="Google Shape;847;p117"/>
          <p:cNvPicPr preferRelativeResize="0"/>
          <p:nvPr/>
        </p:nvPicPr>
        <p:blipFill rotWithShape="1">
          <a:blip r:embed="rId2"/>
          <a:srcRect t="35297" b="33192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17"/>
          <p:cNvSpPr/>
          <p:nvPr/>
        </p:nvSpPr>
        <p:spPr>
          <a:xfrm>
            <a:off x="7043727" y="1086575"/>
            <a:ext cx="3390000" cy="1930200"/>
          </a:xfrm>
          <a:prstGeom prst="roundRect">
            <a:avLst>
              <a:gd name="adj" fmla="val 6169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Active</a:t>
            </a:r>
            <a:endParaRPr lang="en-US" sz="1400" b="1" i="0" u="none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plan is still active</a:t>
            </a:r>
            <a:endParaRPr lang="en-US"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Cancelled</a:t>
            </a:r>
            <a:endParaRPr lang="en-US" sz="14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cancelled their plan</a:t>
            </a:r>
            <a:endParaRPr lang="en-US"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 Trial</a:t>
            </a:r>
            <a:endParaRPr lang="en-US" sz="1400" b="1" i="0" u="none" strike="noStrike" cap="none">
              <a:solidFill>
                <a:schemeClr val="accen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recently register with StoreHub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849" name="Google Shape;849;p117"/>
          <p:cNvCxnSpPr>
            <a:stCxn id="848" idx="1"/>
            <a:endCxn id="850" idx="3"/>
          </p:cNvCxnSpPr>
          <p:nvPr/>
        </p:nvCxnSpPr>
        <p:spPr>
          <a:xfrm flipH="1">
            <a:off x="3653727" y="2051675"/>
            <a:ext cx="3390000" cy="364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117"/>
          <p:cNvSpPr/>
          <p:nvPr/>
        </p:nvSpPr>
        <p:spPr>
          <a:xfrm>
            <a:off x="7043734" y="3121562"/>
            <a:ext cx="4385100" cy="1699200"/>
          </a:xfrm>
          <a:prstGeom prst="roundRect">
            <a:avLst>
              <a:gd name="adj" fmla="val 4186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Subscription Plan (Annually / Monthly)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Small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Starter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Medium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Advance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Large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Pro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Base Plan: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Base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2" name="Google Shape;852;p11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3" name="Google Shape;853;p117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4" name="Google Shape;854;p117"/>
          <p:cNvSpPr/>
          <p:nvPr/>
        </p:nvSpPr>
        <p:spPr>
          <a:xfrm>
            <a:off x="2071256" y="3193352"/>
            <a:ext cx="4364100" cy="12957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0" name="Google Shape;850;p117"/>
          <p:cNvSpPr/>
          <p:nvPr/>
        </p:nvSpPr>
        <p:spPr>
          <a:xfrm>
            <a:off x="2071256" y="2229310"/>
            <a:ext cx="1582500" cy="3738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5" name="Google Shape;855;p117"/>
          <p:cNvSpPr/>
          <p:nvPr/>
        </p:nvSpPr>
        <p:spPr>
          <a:xfrm>
            <a:off x="2071256" y="2616460"/>
            <a:ext cx="1869600" cy="3048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856" name="Google Shape;856;p117"/>
          <p:cNvCxnSpPr>
            <a:stCxn id="855" idx="3"/>
            <a:endCxn id="851" idx="1"/>
          </p:cNvCxnSpPr>
          <p:nvPr/>
        </p:nvCxnSpPr>
        <p:spPr>
          <a:xfrm>
            <a:off x="3940856" y="2768860"/>
            <a:ext cx="3102900" cy="1202400"/>
          </a:xfrm>
          <a:prstGeom prst="bentConnector3">
            <a:avLst>
              <a:gd name="adj1" fmla="val 94204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7" name="Google Shape;857;p117"/>
          <p:cNvCxnSpPr>
            <a:stCxn id="854" idx="3"/>
          </p:cNvCxnSpPr>
          <p:nvPr/>
        </p:nvCxnSpPr>
        <p:spPr>
          <a:xfrm>
            <a:off x="6435356" y="3841202"/>
            <a:ext cx="329100" cy="2066700"/>
          </a:xfrm>
          <a:prstGeom prst="bentConnector2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8" name="Google Shape;858;p117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Subscription Details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59" name="Google Shape;859;p117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860" name="Google Shape;860;p117"/>
          <p:cNvGraphicFramePr/>
          <p:nvPr/>
        </p:nvGraphicFramePr>
        <p:xfrm>
          <a:off x="7043734" y="49535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{2DD0D67F-FFC2-4A85-92B4-B3F7E195E268}</a:tableStyleId>
              </a:tblPr>
              <a:tblGrid>
                <a:gridCol w="873200"/>
                <a:gridCol w="1273725"/>
              </a:tblGrid>
              <a:tr h="412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 panose="020B0604020202020204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Additional Store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[</a:t>
                      </a: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Extra store license]</a:t>
                      </a:r>
                      <a:endParaRPr sz="1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A4FF"/>
                    </a:solidFill>
                  </a:tcPr>
                </a:tc>
                <a:tc hMerge="1">
                  <a:tcPr/>
                </a:tc>
              </a:tr>
              <a:tr h="20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Country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Pricing (Yearly)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</a:tr>
              <a:tr h="33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MYR 1,490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1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PHP 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9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THB 12,500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61" name="Google Shape;861;p117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60301" y="5616025"/>
            <a:ext cx="343575" cy="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117" descr="Imag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60297" y="5955925"/>
            <a:ext cx="343575" cy="2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17" descr="Imag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60296" y="6229964"/>
            <a:ext cx="343575" cy="2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4" name="Google Shape;864;p117"/>
          <p:cNvCxnSpPr/>
          <p:nvPr/>
        </p:nvCxnSpPr>
        <p:spPr>
          <a:xfrm flipH="1">
            <a:off x="6764275" y="5908025"/>
            <a:ext cx="290100" cy="27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865" name="Google Shape;865;p117"/>
          <p:cNvGraphicFramePr/>
          <p:nvPr/>
        </p:nvGraphicFramePr>
        <p:xfrm>
          <a:off x="9256557" y="4953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{2DD0D67F-FFC2-4A85-92B4-B3F7E195E268}</a:tableStyleId>
              </a:tblPr>
              <a:tblGrid>
                <a:gridCol w="931200"/>
                <a:gridCol w="1358275"/>
              </a:tblGrid>
              <a:tr h="4093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 panose="020B0604020202020204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Additional Register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[</a:t>
                      </a: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Extra POS terminal in existing store]</a:t>
                      </a:r>
                      <a:endParaRPr sz="1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A4FF"/>
                    </a:solidFill>
                  </a:tcPr>
                </a:tc>
                <a:tc hMerge="1">
                  <a:tcPr/>
                </a:tc>
              </a:tr>
              <a:tr h="19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Country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Pricing (Yearly)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</a:tr>
              <a:tr h="33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MYR 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0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PHP 190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33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THB 6,000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66" name="Google Shape;866;p117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4214" y="5616025"/>
            <a:ext cx="343575" cy="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17" descr="Imag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74235" y="5923000"/>
            <a:ext cx="343575" cy="2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17" descr="Imag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574233" y="6229964"/>
            <a:ext cx="343575" cy="2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1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90775" y="1593312"/>
            <a:ext cx="1385475" cy="91673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870" name="Google Shape;870;p117"/>
          <p:cNvCxnSpPr>
            <a:stCxn id="869" idx="1"/>
            <a:endCxn id="848" idx="3"/>
          </p:cNvCxnSpPr>
          <p:nvPr/>
        </p:nvCxnSpPr>
        <p:spPr>
          <a:xfrm rot="10800000">
            <a:off x="10433875" y="2051677"/>
            <a:ext cx="156900" cy="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118"/>
          <p:cNvPicPr preferRelativeResize="0"/>
          <p:nvPr/>
        </p:nvPicPr>
        <p:blipFill rotWithShape="1">
          <a:blip r:embed="rId1"/>
          <a:srcRect l="2369" t="2200" r="4452" b="3042"/>
          <a:stretch>
            <a:fillRect/>
          </a:stretch>
        </p:blipFill>
        <p:spPr>
          <a:xfrm>
            <a:off x="789299" y="1332762"/>
            <a:ext cx="5966849" cy="516202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76" name="Google Shape;876;p118"/>
          <p:cNvPicPr preferRelativeResize="0"/>
          <p:nvPr/>
        </p:nvPicPr>
        <p:blipFill rotWithShape="1">
          <a:blip r:embed="rId2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118"/>
          <p:cNvSpPr/>
          <p:nvPr/>
        </p:nvSpPr>
        <p:spPr>
          <a:xfrm>
            <a:off x="7630595" y="2231584"/>
            <a:ext cx="3068936" cy="3364381"/>
          </a:xfrm>
          <a:prstGeom prst="roundRect">
            <a:avLst>
              <a:gd name="adj" fmla="val 6558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Next Billing On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will SH charge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Next Billing Amount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Total Charges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MRR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Monthly Recurring Revenue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Payment Method</a:t>
            </a:r>
            <a:endParaRPr sz="1400" b="1" i="0" u="none" strike="noStrike" cap="none">
              <a:solidFill>
                <a:srgbClr val="00206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Card: Auto charge / Auto debit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Blank: Manual payment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8" name="Google Shape;878;p118"/>
          <p:cNvSpPr/>
          <p:nvPr/>
        </p:nvSpPr>
        <p:spPr>
          <a:xfrm>
            <a:off x="1258924" y="4558296"/>
            <a:ext cx="5405115" cy="1897661"/>
          </a:xfrm>
          <a:prstGeom prst="roundRect">
            <a:avLst>
              <a:gd name="adj" fmla="val 7142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79" name="Google Shape;879;p118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0" name="Google Shape;880;p118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81" name="Google Shape;881;p118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Subscription Details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82" name="Google Shape;882;p118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883" name="Google Shape;883;p118"/>
          <p:cNvCxnSpPr>
            <a:stCxn id="877" idx="1"/>
            <a:endCxn id="878" idx="3"/>
          </p:cNvCxnSpPr>
          <p:nvPr/>
        </p:nvCxnSpPr>
        <p:spPr>
          <a:xfrm flipH="1">
            <a:off x="6663995" y="3913775"/>
            <a:ext cx="966600" cy="15933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119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19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Intercom &amp; Aircall</a:t>
            </a:r>
            <a:br>
              <a:rPr lang="en-US" sz="3200" b="1">
                <a:latin typeface="Signika"/>
                <a:ea typeface="Signika"/>
                <a:cs typeface="Signika"/>
                <a:sym typeface="Signika"/>
              </a:rPr>
            </a:b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(Inbound Call)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90" name="Google Shape;890;p11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2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6" name="Google Shape;896;p12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97" name="Google Shape;897;p12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System Flow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98" name="Google Shape;898;p120"/>
          <p:cNvGrpSpPr/>
          <p:nvPr/>
        </p:nvGrpSpPr>
        <p:grpSpPr>
          <a:xfrm>
            <a:off x="5865012" y="2205099"/>
            <a:ext cx="2454832" cy="618863"/>
            <a:chOff x="4134100" y="2513766"/>
            <a:chExt cx="2086200" cy="615600"/>
          </a:xfrm>
        </p:grpSpPr>
        <p:sp>
          <p:nvSpPr>
            <p:cNvPr id="899" name="Google Shape;899;p120"/>
            <p:cNvSpPr/>
            <p:nvPr/>
          </p:nvSpPr>
          <p:spPr>
            <a:xfrm>
              <a:off x="4134100" y="2513766"/>
              <a:ext cx="2086200" cy="615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00" name="Google Shape;900;p120"/>
            <p:cNvSpPr txBox="1"/>
            <p:nvPr/>
          </p:nvSpPr>
          <p:spPr>
            <a:xfrm>
              <a:off x="4313404" y="2581719"/>
              <a:ext cx="1763700" cy="4824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User details will be displayed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(Intercom Name, Role &amp; Company)</a:t>
              </a:r>
              <a:endParaRPr sz="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901" name="Google Shape;901;p120"/>
          <p:cNvGrpSpPr/>
          <p:nvPr/>
        </p:nvGrpSpPr>
        <p:grpSpPr>
          <a:xfrm>
            <a:off x="4316245" y="2076831"/>
            <a:ext cx="968778" cy="875570"/>
            <a:chOff x="2731677" y="2642726"/>
            <a:chExt cx="968778" cy="875570"/>
          </a:xfrm>
        </p:grpSpPr>
        <p:sp>
          <p:nvSpPr>
            <p:cNvPr id="902" name="Google Shape;902;p120"/>
            <p:cNvSpPr/>
            <p:nvPr/>
          </p:nvSpPr>
          <p:spPr>
            <a:xfrm>
              <a:off x="2731678" y="2642726"/>
              <a:ext cx="968777" cy="875570"/>
            </a:xfrm>
            <a:custGeom>
              <a:avLst/>
              <a:gdLst/>
              <a:ahLst/>
              <a:cxnLst/>
              <a:rect l="l" t="t" r="r" b="b"/>
              <a:pathLst>
                <a:path w="569869" h="533884" extrusionOk="0">
                  <a:moveTo>
                    <a:pt x="284935" y="0"/>
                  </a:moveTo>
                  <a:lnTo>
                    <a:pt x="569869" y="266942"/>
                  </a:lnTo>
                  <a:lnTo>
                    <a:pt x="284935" y="533884"/>
                  </a:lnTo>
                  <a:lnTo>
                    <a:pt x="0" y="266942"/>
                  </a:lnTo>
                  <a:close/>
                </a:path>
              </a:pathLst>
            </a:custGeom>
            <a:solidFill>
              <a:srgbClr val="93C47D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03" name="Google Shape;903;p120"/>
            <p:cNvSpPr txBox="1"/>
            <p:nvPr/>
          </p:nvSpPr>
          <p:spPr>
            <a:xfrm>
              <a:off x="2731677" y="2864408"/>
              <a:ext cx="96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Existing </a:t>
              </a:r>
              <a:r>
                <a:rPr lang="en-US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User</a:t>
              </a:r>
              <a:r>
                <a:rPr lang="en-US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?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sp>
        <p:nvSpPr>
          <p:cNvPr id="904" name="Google Shape;904;p120"/>
          <p:cNvSpPr txBox="1"/>
          <p:nvPr/>
        </p:nvSpPr>
        <p:spPr>
          <a:xfrm>
            <a:off x="5338528" y="2291522"/>
            <a:ext cx="436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B05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Yes</a:t>
            </a:r>
            <a:endParaRPr sz="1500"/>
          </a:p>
        </p:txBody>
      </p:sp>
      <p:sp>
        <p:nvSpPr>
          <p:cNvPr id="905" name="Google Shape;905;p120"/>
          <p:cNvSpPr txBox="1"/>
          <p:nvPr/>
        </p:nvSpPr>
        <p:spPr>
          <a:xfrm>
            <a:off x="4891233" y="2951043"/>
            <a:ext cx="374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No</a:t>
            </a:r>
            <a:endParaRPr sz="1500"/>
          </a:p>
        </p:txBody>
      </p:sp>
      <p:grpSp>
        <p:nvGrpSpPr>
          <p:cNvPr id="906" name="Google Shape;906;p120"/>
          <p:cNvGrpSpPr/>
          <p:nvPr/>
        </p:nvGrpSpPr>
        <p:grpSpPr>
          <a:xfrm>
            <a:off x="3757524" y="3234161"/>
            <a:ext cx="2086200" cy="793500"/>
            <a:chOff x="2579419" y="3370855"/>
            <a:chExt cx="2086200" cy="793500"/>
          </a:xfrm>
        </p:grpSpPr>
        <p:sp>
          <p:nvSpPr>
            <p:cNvPr id="907" name="Google Shape;907;p120"/>
            <p:cNvSpPr/>
            <p:nvPr/>
          </p:nvSpPr>
          <p:spPr>
            <a:xfrm>
              <a:off x="2696092" y="3370855"/>
              <a:ext cx="1845300" cy="7935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08" name="Google Shape;908;p120"/>
            <p:cNvSpPr txBox="1"/>
            <p:nvPr/>
          </p:nvSpPr>
          <p:spPr>
            <a:xfrm>
              <a:off x="2579419" y="3490603"/>
              <a:ext cx="208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User displayed with only contact number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sp>
        <p:nvSpPr>
          <p:cNvPr id="909" name="Google Shape;909;p120"/>
          <p:cNvSpPr txBox="1"/>
          <p:nvPr/>
        </p:nvSpPr>
        <p:spPr>
          <a:xfrm rot="-5400000">
            <a:off x="1081389" y="5324825"/>
            <a:ext cx="1843200" cy="276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Intercom</a:t>
            </a:r>
            <a:endParaRPr sz="1500"/>
          </a:p>
        </p:txBody>
      </p:sp>
      <p:grpSp>
        <p:nvGrpSpPr>
          <p:cNvPr id="910" name="Google Shape;910;p120"/>
          <p:cNvGrpSpPr/>
          <p:nvPr/>
        </p:nvGrpSpPr>
        <p:grpSpPr>
          <a:xfrm>
            <a:off x="3888810" y="4440097"/>
            <a:ext cx="1831200" cy="793500"/>
            <a:chOff x="2365984" y="4615938"/>
            <a:chExt cx="1831200" cy="793500"/>
          </a:xfrm>
        </p:grpSpPr>
        <p:sp>
          <p:nvSpPr>
            <p:cNvPr id="911" name="Google Shape;911;p120"/>
            <p:cNvSpPr/>
            <p:nvPr/>
          </p:nvSpPr>
          <p:spPr>
            <a:xfrm>
              <a:off x="2365984" y="4615938"/>
              <a:ext cx="1831200" cy="79350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12" name="Google Shape;912;p120"/>
            <p:cNvSpPr txBox="1"/>
            <p:nvPr/>
          </p:nvSpPr>
          <p:spPr>
            <a:xfrm>
              <a:off x="2542890" y="4787844"/>
              <a:ext cx="1496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Automatically creates a new user </a:t>
              </a:r>
              <a:endParaRPr sz="1500"/>
            </a:p>
          </p:txBody>
        </p:sp>
      </p:grpSp>
      <p:grpSp>
        <p:nvGrpSpPr>
          <p:cNvPr id="913" name="Google Shape;913;p120"/>
          <p:cNvGrpSpPr/>
          <p:nvPr/>
        </p:nvGrpSpPr>
        <p:grpSpPr>
          <a:xfrm>
            <a:off x="8454887" y="5630273"/>
            <a:ext cx="1827448" cy="461142"/>
            <a:chOff x="6854947" y="5605783"/>
            <a:chExt cx="1827448" cy="461142"/>
          </a:xfrm>
        </p:grpSpPr>
        <p:sp>
          <p:nvSpPr>
            <p:cNvPr id="914" name="Google Shape;914;p120"/>
            <p:cNvSpPr/>
            <p:nvPr/>
          </p:nvSpPr>
          <p:spPr>
            <a:xfrm>
              <a:off x="6854947" y="5605783"/>
              <a:ext cx="1827448" cy="461142"/>
            </a:xfrm>
            <a:custGeom>
              <a:avLst/>
              <a:gdLst/>
              <a:ahLst/>
              <a:cxnLst/>
              <a:rect l="l" t="t" r="r" b="b"/>
              <a:pathLst>
                <a:path w="587604" h="266942" extrusionOk="0">
                  <a:moveTo>
                    <a:pt x="454058" y="0"/>
                  </a:moveTo>
                  <a:cubicBezTo>
                    <a:pt x="527813" y="0"/>
                    <a:pt x="587604" y="59757"/>
                    <a:pt x="587604" y="133471"/>
                  </a:cubicBezTo>
                  <a:lnTo>
                    <a:pt x="587604" y="133471"/>
                  </a:lnTo>
                  <a:cubicBezTo>
                    <a:pt x="587604" y="207185"/>
                    <a:pt x="527813" y="266942"/>
                    <a:pt x="454058" y="266942"/>
                  </a:cubicBezTo>
                  <a:lnTo>
                    <a:pt x="133546" y="266942"/>
                  </a:lnTo>
                  <a:cubicBezTo>
                    <a:pt x="59791" y="266942"/>
                    <a:pt x="0" y="207185"/>
                    <a:pt x="0" y="133471"/>
                  </a:cubicBezTo>
                  <a:lnTo>
                    <a:pt x="0" y="133471"/>
                  </a:lnTo>
                  <a:cubicBezTo>
                    <a:pt x="0" y="59757"/>
                    <a:pt x="59791" y="0"/>
                    <a:pt x="133546" y="0"/>
                  </a:cubicBezTo>
                  <a:close/>
                </a:path>
              </a:pathLst>
            </a:custGeom>
            <a:solidFill>
              <a:srgbClr val="002060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15" name="Google Shape;915;p120"/>
            <p:cNvSpPr txBox="1"/>
            <p:nvPr/>
          </p:nvSpPr>
          <p:spPr>
            <a:xfrm>
              <a:off x="7020363" y="5714707"/>
              <a:ext cx="1495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Close conversation</a:t>
              </a:r>
              <a:endParaRPr sz="1500"/>
            </a:p>
          </p:txBody>
        </p:sp>
      </p:grpSp>
      <p:grpSp>
        <p:nvGrpSpPr>
          <p:cNvPr id="916" name="Google Shape;916;p120"/>
          <p:cNvGrpSpPr/>
          <p:nvPr/>
        </p:nvGrpSpPr>
        <p:grpSpPr>
          <a:xfrm>
            <a:off x="6122050" y="4488889"/>
            <a:ext cx="1940400" cy="704866"/>
            <a:chOff x="4273970" y="4687622"/>
            <a:chExt cx="1940400" cy="793500"/>
          </a:xfrm>
        </p:grpSpPr>
        <p:sp>
          <p:nvSpPr>
            <p:cNvPr id="917" name="Google Shape;917;p120"/>
            <p:cNvSpPr/>
            <p:nvPr/>
          </p:nvSpPr>
          <p:spPr>
            <a:xfrm>
              <a:off x="4273970" y="4687622"/>
              <a:ext cx="1940400" cy="79350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18" name="Google Shape;918;p120"/>
            <p:cNvSpPr txBox="1"/>
            <p:nvPr/>
          </p:nvSpPr>
          <p:spPr>
            <a:xfrm>
              <a:off x="4313726" y="4787794"/>
              <a:ext cx="1860900" cy="5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Call logs into NEW and “Open” conversation </a:t>
              </a:r>
              <a:endParaRPr sz="1500"/>
            </a:p>
          </p:txBody>
        </p:sp>
      </p:grpSp>
      <p:sp>
        <p:nvSpPr>
          <p:cNvPr id="919" name="Google Shape;919;p120"/>
          <p:cNvSpPr/>
          <p:nvPr/>
        </p:nvSpPr>
        <p:spPr>
          <a:xfrm>
            <a:off x="7060604" y="5681214"/>
            <a:ext cx="506835" cy="5338"/>
          </a:xfrm>
          <a:custGeom>
            <a:avLst/>
            <a:gdLst/>
            <a:ahLst/>
            <a:cxnLst/>
            <a:rect l="l" t="t" r="r" b="b"/>
            <a:pathLst>
              <a:path w="506835" h="5338" extrusionOk="0">
                <a:moveTo>
                  <a:pt x="0" y="0"/>
                </a:moveTo>
                <a:lnTo>
                  <a:pt x="50683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0" name="Google Shape;920;p120"/>
          <p:cNvSpPr/>
          <p:nvPr/>
        </p:nvSpPr>
        <p:spPr>
          <a:xfrm>
            <a:off x="7558091" y="5662528"/>
            <a:ext cx="37392" cy="37371"/>
          </a:xfrm>
          <a:custGeom>
            <a:avLst/>
            <a:gdLst/>
            <a:ahLst/>
            <a:cxnLst/>
            <a:rect l="l" t="t" r="r" b="b"/>
            <a:pathLst>
              <a:path w="37392" h="37371" extrusionOk="0">
                <a:moveTo>
                  <a:pt x="37393" y="18686"/>
                </a:moveTo>
                <a:lnTo>
                  <a:pt x="0" y="37372"/>
                </a:lnTo>
                <a:lnTo>
                  <a:pt x="9348" y="1868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21" name="Google Shape;921;p120"/>
          <p:cNvGrpSpPr/>
          <p:nvPr/>
        </p:nvGrpSpPr>
        <p:grpSpPr>
          <a:xfrm>
            <a:off x="6111967" y="5527114"/>
            <a:ext cx="1945800" cy="795300"/>
            <a:chOff x="3739358" y="5502423"/>
            <a:chExt cx="1945800" cy="795300"/>
          </a:xfrm>
        </p:grpSpPr>
        <p:sp>
          <p:nvSpPr>
            <p:cNvPr id="922" name="Google Shape;922;p120"/>
            <p:cNvSpPr/>
            <p:nvPr/>
          </p:nvSpPr>
          <p:spPr>
            <a:xfrm>
              <a:off x="3739358" y="5502423"/>
              <a:ext cx="1945800" cy="79530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23" name="Google Shape;923;p120"/>
            <p:cNvSpPr txBox="1"/>
            <p:nvPr/>
          </p:nvSpPr>
          <p:spPr>
            <a:xfrm>
              <a:off x="3742061" y="5669224"/>
              <a:ext cx="194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Player record necessary summarised info in notes</a:t>
              </a:r>
              <a:endParaRPr sz="12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924" name="Google Shape;924;p120"/>
          <p:cNvCxnSpPr>
            <a:stCxn id="925" idx="2"/>
            <a:endCxn id="902" idx="0"/>
          </p:cNvCxnSpPr>
          <p:nvPr/>
        </p:nvCxnSpPr>
        <p:spPr>
          <a:xfrm>
            <a:off x="4800594" y="1640947"/>
            <a:ext cx="0" cy="49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26" name="Google Shape;926;p120"/>
          <p:cNvGrpSpPr/>
          <p:nvPr/>
        </p:nvGrpSpPr>
        <p:grpSpPr>
          <a:xfrm>
            <a:off x="3889834" y="1244110"/>
            <a:ext cx="1821572" cy="517200"/>
            <a:chOff x="2946646" y="1794203"/>
            <a:chExt cx="1821572" cy="517200"/>
          </a:xfrm>
        </p:grpSpPr>
        <p:sp>
          <p:nvSpPr>
            <p:cNvPr id="927" name="Google Shape;927;p120"/>
            <p:cNvSpPr/>
            <p:nvPr/>
          </p:nvSpPr>
          <p:spPr>
            <a:xfrm>
              <a:off x="2946646" y="1794203"/>
              <a:ext cx="1821572" cy="517200"/>
            </a:xfrm>
            <a:custGeom>
              <a:avLst/>
              <a:gdLst/>
              <a:ahLst/>
              <a:cxnLst/>
              <a:rect l="l" t="t" r="r" b="b"/>
              <a:pathLst>
                <a:path w="587604" h="266942" extrusionOk="0">
                  <a:moveTo>
                    <a:pt x="454058" y="0"/>
                  </a:moveTo>
                  <a:cubicBezTo>
                    <a:pt x="527813" y="0"/>
                    <a:pt x="587604" y="59757"/>
                    <a:pt x="587604" y="133471"/>
                  </a:cubicBezTo>
                  <a:lnTo>
                    <a:pt x="587604" y="133471"/>
                  </a:lnTo>
                  <a:cubicBezTo>
                    <a:pt x="587604" y="207185"/>
                    <a:pt x="527813" y="266942"/>
                    <a:pt x="454058" y="266942"/>
                  </a:cubicBezTo>
                  <a:lnTo>
                    <a:pt x="133546" y="266942"/>
                  </a:lnTo>
                  <a:cubicBezTo>
                    <a:pt x="59791" y="266942"/>
                    <a:pt x="0" y="207185"/>
                    <a:pt x="0" y="133471"/>
                  </a:cubicBezTo>
                  <a:lnTo>
                    <a:pt x="0" y="133471"/>
                  </a:lnTo>
                  <a:cubicBezTo>
                    <a:pt x="0" y="59757"/>
                    <a:pt x="59791" y="0"/>
                    <a:pt x="133546" y="0"/>
                  </a:cubicBezTo>
                  <a:close/>
                </a:path>
              </a:pathLst>
            </a:custGeom>
            <a:solidFill>
              <a:srgbClr val="93C47D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25" name="Google Shape;925;p120"/>
            <p:cNvSpPr txBox="1"/>
            <p:nvPr/>
          </p:nvSpPr>
          <p:spPr>
            <a:xfrm>
              <a:off x="3304956" y="1914140"/>
              <a:ext cx="1104900" cy="27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Call comes in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cxnSp>
        <p:nvCxnSpPr>
          <p:cNvPr id="928" name="Google Shape;928;p120"/>
          <p:cNvCxnSpPr>
            <a:stCxn id="903" idx="3"/>
            <a:endCxn id="899" idx="1"/>
          </p:cNvCxnSpPr>
          <p:nvPr/>
        </p:nvCxnSpPr>
        <p:spPr>
          <a:xfrm rot="10800000" flipH="1">
            <a:off x="5284945" y="2514663"/>
            <a:ext cx="580200" cy="1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9" name="Google Shape;929;p120"/>
          <p:cNvCxnSpPr>
            <a:stCxn id="907" idx="2"/>
            <a:endCxn id="911" idx="0"/>
          </p:cNvCxnSpPr>
          <p:nvPr/>
        </p:nvCxnSpPr>
        <p:spPr>
          <a:xfrm>
            <a:off x="4796847" y="4027661"/>
            <a:ext cx="7500" cy="41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0" name="Google Shape;930;p120"/>
          <p:cNvCxnSpPr>
            <a:stCxn id="899" idx="2"/>
            <a:endCxn id="918" idx="0"/>
          </p:cNvCxnSpPr>
          <p:nvPr/>
        </p:nvCxnSpPr>
        <p:spPr>
          <a:xfrm flipH="1">
            <a:off x="7092127" y="2823961"/>
            <a:ext cx="300" cy="175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1" name="Google Shape;931;p120"/>
          <p:cNvCxnSpPr>
            <a:stCxn id="923" idx="3"/>
            <a:endCxn id="914" idx="5"/>
          </p:cNvCxnSpPr>
          <p:nvPr/>
        </p:nvCxnSpPr>
        <p:spPr>
          <a:xfrm rot="10800000" flipH="1">
            <a:off x="8055070" y="5923864"/>
            <a:ext cx="400500" cy="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32" name="Google Shape;932;p120"/>
          <p:cNvSpPr txBox="1"/>
          <p:nvPr/>
        </p:nvSpPr>
        <p:spPr>
          <a:xfrm>
            <a:off x="8319634" y="4410150"/>
            <a:ext cx="31035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Assigned under respective team: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Malaysia: CX </a:t>
            </a:r>
            <a:r>
              <a:rPr lang="en-US" sz="13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🇲🇾</a:t>
            </a: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MY Inbound Voice Team</a:t>
            </a:r>
            <a:endParaRPr sz="11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Philippines: CX</a:t>
            </a: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🇵🇭</a:t>
            </a: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PH Inbound Voice Team</a:t>
            </a:r>
            <a:endParaRPr sz="11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33" name="Google Shape;933;p120"/>
          <p:cNvSpPr/>
          <p:nvPr/>
        </p:nvSpPr>
        <p:spPr>
          <a:xfrm rot="10800000">
            <a:off x="7989156" y="4463519"/>
            <a:ext cx="229500" cy="7935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4" name="Google Shape;934;p120"/>
          <p:cNvSpPr txBox="1"/>
          <p:nvPr/>
        </p:nvSpPr>
        <p:spPr>
          <a:xfrm rot="-5400000">
            <a:off x="666188" y="2472895"/>
            <a:ext cx="2673600" cy="276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Aircall</a:t>
            </a:r>
            <a:endParaRPr sz="1200" b="1">
              <a:solidFill>
                <a:schemeClr val="dk1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cxnSp>
        <p:nvCxnSpPr>
          <p:cNvPr id="935" name="Google Shape;935;p120"/>
          <p:cNvCxnSpPr/>
          <p:nvPr/>
        </p:nvCxnSpPr>
        <p:spPr>
          <a:xfrm>
            <a:off x="1832454" y="4193370"/>
            <a:ext cx="842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36" name="Google Shape;936;p120"/>
          <p:cNvCxnSpPr/>
          <p:nvPr/>
        </p:nvCxnSpPr>
        <p:spPr>
          <a:xfrm>
            <a:off x="4809210" y="2989397"/>
            <a:ext cx="9600" cy="25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7" name="Google Shape;937;p120"/>
          <p:cNvCxnSpPr>
            <a:stCxn id="911" idx="3"/>
            <a:endCxn id="917" idx="1"/>
          </p:cNvCxnSpPr>
          <p:nvPr/>
        </p:nvCxnSpPr>
        <p:spPr>
          <a:xfrm>
            <a:off x="5720010" y="4836847"/>
            <a:ext cx="4020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8" name="Google Shape;938;p120"/>
          <p:cNvCxnSpPr>
            <a:stCxn id="917" idx="2"/>
            <a:endCxn id="922" idx="0"/>
          </p:cNvCxnSpPr>
          <p:nvPr/>
        </p:nvCxnSpPr>
        <p:spPr>
          <a:xfrm flipH="1">
            <a:off x="7084750" y="5193755"/>
            <a:ext cx="7500" cy="3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39" name="Google Shape;939;p1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965200" y="237567"/>
            <a:ext cx="795300" cy="7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2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Flow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21"/>
          <p:cNvSpPr/>
          <p:nvPr/>
        </p:nvSpPr>
        <p:spPr>
          <a:xfrm>
            <a:off x="5798629" y="1522021"/>
            <a:ext cx="3342900" cy="2232900"/>
          </a:xfrm>
          <a:prstGeom prst="roundRect">
            <a:avLst>
              <a:gd name="adj" fmla="val 5452"/>
            </a:avLst>
          </a:prstGeom>
          <a:noFill/>
          <a:ln w="25400" cap="flat" cmpd="sng">
            <a:solidFill>
              <a:srgbClr val="EF8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6" name="Google Shape;946;p12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7" name="Google Shape;947;p121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48" name="Google Shape;948;p12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9" name="Google Shape;949;p121"/>
          <p:cNvSpPr txBox="1"/>
          <p:nvPr/>
        </p:nvSpPr>
        <p:spPr>
          <a:xfrm>
            <a:off x="0" y="0"/>
            <a:ext cx="3999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​​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0" name="Google Shape;950;p12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Process Flow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951" name="Google Shape;951;p1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97400" y="244167"/>
            <a:ext cx="863100" cy="8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21"/>
          <p:cNvSpPr/>
          <p:nvPr/>
        </p:nvSpPr>
        <p:spPr>
          <a:xfrm>
            <a:off x="1864452" y="1085076"/>
            <a:ext cx="1318500" cy="53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Call comes in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53" name="Google Shape;953;p121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Inbound Call Process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54" name="Google Shape;954;p121"/>
          <p:cNvSpPr/>
          <p:nvPr/>
        </p:nvSpPr>
        <p:spPr>
          <a:xfrm>
            <a:off x="731452" y="1812468"/>
            <a:ext cx="3584400" cy="1702500"/>
          </a:xfrm>
          <a:prstGeom prst="roundRect">
            <a:avLst>
              <a:gd name="adj" fmla="val 7748"/>
            </a:avLst>
          </a:prstGeom>
          <a:solidFill>
            <a:srgbClr val="002060"/>
          </a:solidFill>
          <a:ln w="95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Listen to Welcome Message, selects one of the IVR options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 1: Sales Enquiry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 2: Merchant &amp; User Beep Support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 3: Merchant Point of Sales Assistance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55" name="Google Shape;955;p121"/>
          <p:cNvSpPr/>
          <p:nvPr/>
        </p:nvSpPr>
        <p:spPr>
          <a:xfrm>
            <a:off x="5942157" y="1825148"/>
            <a:ext cx="3028800" cy="775200"/>
          </a:xfrm>
          <a:prstGeom prst="roundRect">
            <a:avLst>
              <a:gd name="adj" fmla="val 7748"/>
            </a:avLst>
          </a:prstGeom>
          <a:solidFill>
            <a:srgbClr val="002060"/>
          </a:solidFill>
          <a:ln w="95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Inform caller about Call Recording Disclosure and to hold while getting connected to rep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56" name="Google Shape;956;p121"/>
          <p:cNvSpPr/>
          <p:nvPr/>
        </p:nvSpPr>
        <p:spPr>
          <a:xfrm>
            <a:off x="5942167" y="2856011"/>
            <a:ext cx="3028500" cy="775200"/>
          </a:xfrm>
          <a:prstGeom prst="roundRect">
            <a:avLst>
              <a:gd name="adj" fmla="val 7748"/>
            </a:avLst>
          </a:prstGeom>
          <a:solidFill>
            <a:srgbClr val="002060"/>
          </a:solidFill>
          <a:ln w="95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Inform caller about reaching out to StoreHub via LiveChat 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57" name="Google Shape;957;p121"/>
          <p:cNvSpPr/>
          <p:nvPr/>
        </p:nvSpPr>
        <p:spPr>
          <a:xfrm>
            <a:off x="9311940" y="1821609"/>
            <a:ext cx="1419900" cy="782400"/>
          </a:xfrm>
          <a:prstGeom prst="roundRect">
            <a:avLst>
              <a:gd name="adj" fmla="val 7748"/>
            </a:avLst>
          </a:prstGeom>
          <a:solidFill>
            <a:srgbClr val="002060"/>
          </a:solidFill>
          <a:ln w="95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Aircall connect call to sales number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58" name="Google Shape;958;p121"/>
          <p:cNvSpPr/>
          <p:nvPr/>
        </p:nvSpPr>
        <p:spPr>
          <a:xfrm>
            <a:off x="9311940" y="2851369"/>
            <a:ext cx="1419900" cy="775200"/>
          </a:xfrm>
          <a:prstGeom prst="roundRect">
            <a:avLst>
              <a:gd name="adj" fmla="val 7748"/>
            </a:avLst>
          </a:prstGeom>
          <a:solidFill>
            <a:schemeClr val="dk1"/>
          </a:solidFill>
          <a:ln w="95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End of call</a:t>
            </a:r>
            <a:endParaRPr sz="11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59" name="Google Shape;959;p121"/>
          <p:cNvSpPr/>
          <p:nvPr/>
        </p:nvSpPr>
        <p:spPr>
          <a:xfrm>
            <a:off x="731451" y="3799263"/>
            <a:ext cx="3584400" cy="817200"/>
          </a:xfrm>
          <a:prstGeom prst="roundRect">
            <a:avLst>
              <a:gd name="adj" fmla="val 7748"/>
            </a:avLst>
          </a:prstGeom>
          <a:solidFill>
            <a:srgbClr val="002060"/>
          </a:solidFill>
          <a:ln w="95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Inform caller about Call Recording Disclosure and to hold while getting connected to rep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60" name="Google Shape;960;p121"/>
          <p:cNvSpPr/>
          <p:nvPr/>
        </p:nvSpPr>
        <p:spPr>
          <a:xfrm>
            <a:off x="5060250" y="4570238"/>
            <a:ext cx="3090000" cy="1445400"/>
          </a:xfrm>
          <a:prstGeom prst="roundRect">
            <a:avLst>
              <a:gd name="adj" fmla="val 7748"/>
            </a:avLst>
          </a:prstGeom>
          <a:solidFill>
            <a:srgbClr val="002060"/>
          </a:solidFill>
          <a:ln w="95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</a:pP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Hearing Greeting Message - After 1 Min </a:t>
            </a:r>
            <a:b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&gt; 1st Idle Message - After 5 Mins </a:t>
            </a:r>
            <a:b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&gt; 2nd Idle Message - After 5 Mins</a:t>
            </a:r>
            <a:b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&gt; 3rd Idle Message </a:t>
            </a:r>
            <a:b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&gt; End Call</a:t>
            </a:r>
            <a:endParaRPr sz="11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61" name="Google Shape;961;p121"/>
          <p:cNvSpPr/>
          <p:nvPr/>
        </p:nvSpPr>
        <p:spPr>
          <a:xfrm>
            <a:off x="1627351" y="5917975"/>
            <a:ext cx="1783500" cy="529200"/>
          </a:xfrm>
          <a:prstGeom prst="roundRect">
            <a:avLst>
              <a:gd name="adj" fmla="val 7748"/>
            </a:avLst>
          </a:prstGeom>
          <a:solidFill>
            <a:srgbClr val="002060"/>
          </a:solidFill>
          <a:ln w="95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the next slide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962" name="Google Shape;962;p121"/>
          <p:cNvCxnSpPr>
            <a:stCxn id="952" idx="2"/>
            <a:endCxn id="954" idx="0"/>
          </p:cNvCxnSpPr>
          <p:nvPr/>
        </p:nvCxnSpPr>
        <p:spPr>
          <a:xfrm>
            <a:off x="2523702" y="1618776"/>
            <a:ext cx="0" cy="19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3" name="Google Shape;963;p121"/>
          <p:cNvCxnSpPr>
            <a:stCxn id="954" idx="3"/>
            <a:endCxn id="955" idx="1"/>
          </p:cNvCxnSpPr>
          <p:nvPr/>
        </p:nvCxnSpPr>
        <p:spPr>
          <a:xfrm rot="10800000" flipH="1">
            <a:off x="4315852" y="2212818"/>
            <a:ext cx="1626300" cy="450900"/>
          </a:xfrm>
          <a:prstGeom prst="bentConnector3">
            <a:avLst>
              <a:gd name="adj1" fmla="val 2257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4" name="Google Shape;964;p121"/>
          <p:cNvCxnSpPr>
            <a:stCxn id="954" idx="3"/>
            <a:endCxn id="956" idx="1"/>
          </p:cNvCxnSpPr>
          <p:nvPr/>
        </p:nvCxnSpPr>
        <p:spPr>
          <a:xfrm>
            <a:off x="4315852" y="2663718"/>
            <a:ext cx="1626300" cy="579900"/>
          </a:xfrm>
          <a:prstGeom prst="bentConnector3">
            <a:avLst>
              <a:gd name="adj1" fmla="val 2277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5" name="Google Shape;965;p121"/>
          <p:cNvCxnSpPr>
            <a:stCxn id="955" idx="3"/>
            <a:endCxn id="957" idx="1"/>
          </p:cNvCxnSpPr>
          <p:nvPr/>
        </p:nvCxnSpPr>
        <p:spPr>
          <a:xfrm>
            <a:off x="8970957" y="2212748"/>
            <a:ext cx="3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6" name="Google Shape;966;p121"/>
          <p:cNvCxnSpPr>
            <a:stCxn id="956" idx="3"/>
            <a:endCxn id="958" idx="1"/>
          </p:cNvCxnSpPr>
          <p:nvPr/>
        </p:nvCxnSpPr>
        <p:spPr>
          <a:xfrm rot="10800000" flipH="1">
            <a:off x="8970667" y="3239111"/>
            <a:ext cx="3414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7" name="Google Shape;967;p121"/>
          <p:cNvCxnSpPr>
            <a:stCxn id="957" idx="2"/>
            <a:endCxn id="958" idx="0"/>
          </p:cNvCxnSpPr>
          <p:nvPr/>
        </p:nvCxnSpPr>
        <p:spPr>
          <a:xfrm>
            <a:off x="10021890" y="2604009"/>
            <a:ext cx="0" cy="24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8" name="Google Shape;968;p121"/>
          <p:cNvCxnSpPr>
            <a:stCxn id="954" idx="2"/>
            <a:endCxn id="959" idx="0"/>
          </p:cNvCxnSpPr>
          <p:nvPr/>
        </p:nvCxnSpPr>
        <p:spPr>
          <a:xfrm>
            <a:off x="2523652" y="3514968"/>
            <a:ext cx="0" cy="28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9" name="Google Shape;969;p121"/>
          <p:cNvCxnSpPr>
            <a:stCxn id="959" idx="2"/>
            <a:endCxn id="970" idx="0"/>
          </p:cNvCxnSpPr>
          <p:nvPr/>
        </p:nvCxnSpPr>
        <p:spPr>
          <a:xfrm flipH="1">
            <a:off x="2519151" y="4616463"/>
            <a:ext cx="4500" cy="2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71" name="Google Shape;971;p121"/>
          <p:cNvCxnSpPr>
            <a:stCxn id="960" idx="3"/>
            <a:endCxn id="972" idx="1"/>
          </p:cNvCxnSpPr>
          <p:nvPr/>
        </p:nvCxnSpPr>
        <p:spPr>
          <a:xfrm rot="10800000" flipH="1">
            <a:off x="8150250" y="5285738"/>
            <a:ext cx="18084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73" name="Google Shape;973;p121"/>
          <p:cNvGrpSpPr/>
          <p:nvPr/>
        </p:nvGrpSpPr>
        <p:grpSpPr>
          <a:xfrm>
            <a:off x="2016868" y="4835556"/>
            <a:ext cx="1004375" cy="914777"/>
            <a:chOff x="1356572" y="4398521"/>
            <a:chExt cx="753300" cy="686100"/>
          </a:xfrm>
        </p:grpSpPr>
        <p:sp>
          <p:nvSpPr>
            <p:cNvPr id="970" name="Google Shape;970;p121"/>
            <p:cNvSpPr/>
            <p:nvPr/>
          </p:nvSpPr>
          <p:spPr>
            <a:xfrm>
              <a:off x="1356572" y="4398521"/>
              <a:ext cx="753300" cy="686100"/>
            </a:xfrm>
            <a:prstGeom prst="diamond">
              <a:avLst/>
            </a:prstGeom>
            <a:solidFill>
              <a:srgbClr val="00206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74" name="Google Shape;974;p121"/>
            <p:cNvSpPr txBox="1"/>
            <p:nvPr/>
          </p:nvSpPr>
          <p:spPr>
            <a:xfrm>
              <a:off x="1389158" y="4555929"/>
              <a:ext cx="6915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Available player?</a:t>
              </a:r>
              <a:endParaRPr sz="1900"/>
            </a:p>
          </p:txBody>
        </p:sp>
      </p:grpSp>
      <p:cxnSp>
        <p:nvCxnSpPr>
          <p:cNvPr id="975" name="Google Shape;975;p121"/>
          <p:cNvCxnSpPr>
            <a:stCxn id="970" idx="3"/>
            <a:endCxn id="960" idx="1"/>
          </p:cNvCxnSpPr>
          <p:nvPr/>
        </p:nvCxnSpPr>
        <p:spPr>
          <a:xfrm>
            <a:off x="3021243" y="5292945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76" name="Google Shape;976;p121"/>
          <p:cNvGrpSpPr/>
          <p:nvPr/>
        </p:nvGrpSpPr>
        <p:grpSpPr>
          <a:xfrm>
            <a:off x="9958703" y="4828490"/>
            <a:ext cx="1004375" cy="914777"/>
            <a:chOff x="1356572" y="4398521"/>
            <a:chExt cx="753300" cy="686100"/>
          </a:xfrm>
        </p:grpSpPr>
        <p:sp>
          <p:nvSpPr>
            <p:cNvPr id="972" name="Google Shape;972;p121"/>
            <p:cNvSpPr/>
            <p:nvPr/>
          </p:nvSpPr>
          <p:spPr>
            <a:xfrm>
              <a:off x="1356572" y="4398521"/>
              <a:ext cx="753300" cy="686100"/>
            </a:xfrm>
            <a:prstGeom prst="diamond">
              <a:avLst/>
            </a:prstGeom>
            <a:solidFill>
              <a:srgbClr val="00206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77" name="Google Shape;977;p121"/>
            <p:cNvSpPr txBox="1"/>
            <p:nvPr/>
          </p:nvSpPr>
          <p:spPr>
            <a:xfrm>
              <a:off x="1389158" y="4555929"/>
              <a:ext cx="6915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Available player?</a:t>
              </a:r>
              <a:endParaRPr sz="1900"/>
            </a:p>
          </p:txBody>
        </p:sp>
      </p:grpSp>
      <p:cxnSp>
        <p:nvCxnSpPr>
          <p:cNvPr id="978" name="Google Shape;978;p121"/>
          <p:cNvCxnSpPr>
            <a:stCxn id="970" idx="2"/>
            <a:endCxn id="961" idx="0"/>
          </p:cNvCxnSpPr>
          <p:nvPr/>
        </p:nvCxnSpPr>
        <p:spPr>
          <a:xfrm>
            <a:off x="2519056" y="5750333"/>
            <a:ext cx="0" cy="16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79" name="Google Shape;979;p121"/>
          <p:cNvCxnSpPr>
            <a:stCxn id="972" idx="2"/>
            <a:endCxn id="961" idx="3"/>
          </p:cNvCxnSpPr>
          <p:nvPr/>
        </p:nvCxnSpPr>
        <p:spPr>
          <a:xfrm rot="5400000">
            <a:off x="6716290" y="2437867"/>
            <a:ext cx="439200" cy="7050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80" name="Google Shape;980;p121"/>
          <p:cNvSpPr txBox="1"/>
          <p:nvPr/>
        </p:nvSpPr>
        <p:spPr>
          <a:xfrm>
            <a:off x="6457828" y="1509437"/>
            <a:ext cx="211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Automated Message</a:t>
            </a:r>
            <a:endParaRPr sz="1900"/>
          </a:p>
        </p:txBody>
      </p:sp>
      <p:sp>
        <p:nvSpPr>
          <p:cNvPr id="981" name="Google Shape;981;p121"/>
          <p:cNvSpPr txBox="1"/>
          <p:nvPr/>
        </p:nvSpPr>
        <p:spPr>
          <a:xfrm>
            <a:off x="4593747" y="3955561"/>
            <a:ext cx="12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Automated Message</a:t>
            </a:r>
            <a:endParaRPr sz="1900"/>
          </a:p>
        </p:txBody>
      </p:sp>
      <p:sp>
        <p:nvSpPr>
          <p:cNvPr id="982" name="Google Shape;982;p121"/>
          <p:cNvSpPr/>
          <p:nvPr/>
        </p:nvSpPr>
        <p:spPr>
          <a:xfrm>
            <a:off x="4315849" y="3799263"/>
            <a:ext cx="278100" cy="841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3" name="Google Shape;983;p121"/>
          <p:cNvSpPr txBox="1"/>
          <p:nvPr/>
        </p:nvSpPr>
        <p:spPr>
          <a:xfrm>
            <a:off x="1573057" y="5621749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67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900">
              <a:solidFill>
                <a:srgbClr val="006700"/>
              </a:solidFill>
            </a:endParaRPr>
          </a:p>
        </p:txBody>
      </p:sp>
      <p:sp>
        <p:nvSpPr>
          <p:cNvPr id="984" name="Google Shape;984;p121"/>
          <p:cNvSpPr txBox="1"/>
          <p:nvPr/>
        </p:nvSpPr>
        <p:spPr>
          <a:xfrm>
            <a:off x="3627428" y="4957124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900"/>
          </a:p>
        </p:txBody>
      </p:sp>
      <p:sp>
        <p:nvSpPr>
          <p:cNvPr id="985" name="Google Shape;985;p121"/>
          <p:cNvSpPr txBox="1"/>
          <p:nvPr/>
        </p:nvSpPr>
        <p:spPr>
          <a:xfrm>
            <a:off x="10181406" y="5750337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67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900">
              <a:solidFill>
                <a:srgbClr val="006700"/>
              </a:solidFill>
            </a:endParaRPr>
          </a:p>
        </p:txBody>
      </p:sp>
      <p:sp>
        <p:nvSpPr>
          <p:cNvPr id="986" name="Google Shape;986;p121"/>
          <p:cNvSpPr txBox="1"/>
          <p:nvPr/>
        </p:nvSpPr>
        <p:spPr>
          <a:xfrm>
            <a:off x="4656579" y="1917413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 1</a:t>
            </a:r>
            <a:endParaRPr sz="1900"/>
          </a:p>
        </p:txBody>
      </p:sp>
      <p:sp>
        <p:nvSpPr>
          <p:cNvPr id="987" name="Google Shape;987;p121"/>
          <p:cNvSpPr txBox="1"/>
          <p:nvPr/>
        </p:nvSpPr>
        <p:spPr>
          <a:xfrm>
            <a:off x="4656579" y="2834220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 2</a:t>
            </a:r>
            <a:endParaRPr sz="1900"/>
          </a:p>
        </p:txBody>
      </p:sp>
      <p:sp>
        <p:nvSpPr>
          <p:cNvPr id="988" name="Google Shape;988;p121"/>
          <p:cNvSpPr txBox="1"/>
          <p:nvPr/>
        </p:nvSpPr>
        <p:spPr>
          <a:xfrm>
            <a:off x="2544541" y="3514709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Option 3</a:t>
            </a:r>
            <a:endParaRPr sz="1900"/>
          </a:p>
        </p:txBody>
      </p:sp>
      <p:sp>
        <p:nvSpPr>
          <p:cNvPr id="989" name="Google Shape;989;p121"/>
          <p:cNvSpPr txBox="1"/>
          <p:nvPr/>
        </p:nvSpPr>
        <p:spPr>
          <a:xfrm rot="-5400000">
            <a:off x="-2299755" y="3733351"/>
            <a:ext cx="5355300" cy="323100"/>
          </a:xfrm>
          <a:prstGeom prst="rect">
            <a:avLst/>
          </a:prstGeom>
          <a:solidFill>
            <a:srgbClr val="083C9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Inbound Users (Callers)</a:t>
            </a:r>
            <a:endParaRPr sz="1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0" name="Google Shape;990;p121"/>
          <p:cNvSpPr txBox="1"/>
          <p:nvPr/>
        </p:nvSpPr>
        <p:spPr>
          <a:xfrm>
            <a:off x="0" y="6677516"/>
            <a:ext cx="62235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IVR = Interactive Voice Response </a:t>
            </a:r>
            <a:endParaRPr sz="1500"/>
          </a:p>
        </p:txBody>
      </p:sp>
      <p:sp>
        <p:nvSpPr>
          <p:cNvPr id="991" name="Google Shape;991;p121"/>
          <p:cNvSpPr txBox="1"/>
          <p:nvPr/>
        </p:nvSpPr>
        <p:spPr>
          <a:xfrm>
            <a:off x="8150243" y="4491025"/>
            <a:ext cx="211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Sequence will stop upon call answered by player </a:t>
            </a:r>
            <a:endParaRPr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96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6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Tools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94" name="Google Shape;494;p96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44367" y="6119033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7" name="Google Shape;997;p122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98" name="Google Shape;998;p12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9" name="Google Shape;999;p122"/>
          <p:cNvSpPr txBox="1"/>
          <p:nvPr/>
        </p:nvSpPr>
        <p:spPr>
          <a:xfrm>
            <a:off x="0" y="0"/>
            <a:ext cx="3999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​​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0" name="Google Shape;1000;p12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Process Flow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01" name="Google Shape;1001;p1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97400" y="244167"/>
            <a:ext cx="863100" cy="8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2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Inbound Call Process (cont.)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03" name="Google Shape;1003;p122"/>
          <p:cNvSpPr/>
          <p:nvPr/>
        </p:nvSpPr>
        <p:spPr>
          <a:xfrm>
            <a:off x="654467" y="1266983"/>
            <a:ext cx="2365200" cy="657300"/>
          </a:xfrm>
          <a:prstGeom prst="roundRect">
            <a:avLst>
              <a:gd name="adj" fmla="val 7748"/>
            </a:avLst>
          </a:prstGeom>
          <a:solidFill>
            <a:srgbClr val="009051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Pick up call, greet &amp; obtain caller BackOffice Name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04" name="Google Shape;1004;p122"/>
          <p:cNvSpPr/>
          <p:nvPr/>
        </p:nvSpPr>
        <p:spPr>
          <a:xfrm>
            <a:off x="3195833" y="1910730"/>
            <a:ext cx="5257500" cy="3063900"/>
          </a:xfrm>
          <a:prstGeom prst="roundRect">
            <a:avLst>
              <a:gd name="adj" fmla="val 7748"/>
            </a:avLst>
          </a:prstGeom>
          <a:solidFill>
            <a:srgbClr val="009051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Depending on the inquiry, perform one of the three actions on Intercom: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 panose="02000000000000000000"/>
              <a:buAutoNum type="alphaUcPeriod"/>
            </a:pPr>
            <a:r>
              <a:rPr lang="en-US" sz="1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Beep Merchant or User Inquiry: </a:t>
            </a:r>
            <a:b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Direct user to reach out to StoreHub BackOffice/ Beep App Live Chat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 panose="02000000000000000000"/>
              <a:buAutoNum type="alphaUcPeriod"/>
            </a:pPr>
            <a:r>
              <a:rPr lang="en-US" sz="1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Related Inquiry (NEW lead): </a:t>
            </a:r>
            <a:r>
              <a:rPr lang="en-US" sz="1100" b="1" i="0" u="sng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Here</a:t>
            </a:r>
            <a:b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Fills up detail (user name, phone#, company name &amp; email)</a:t>
            </a: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submit lead form, </a:t>
            </a: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then informs merchant to expect callback within 1 working day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 panose="02000000000000000000"/>
              <a:buAutoNum type="alphaUcPeriod"/>
            </a:pPr>
            <a:r>
              <a:rPr lang="en-US" sz="1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Other Department Inquiry: </a:t>
            </a:r>
            <a:b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new ticket, escalate ticket to relevant department </a:t>
            </a: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and inform merchant to expect contact within 2 working days. </a:t>
            </a:r>
            <a:b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(E.G: </a:t>
            </a: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Management</a:t>
            </a: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Activation, Onboarding)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05" name="Google Shape;1005;p122"/>
          <p:cNvSpPr/>
          <p:nvPr/>
        </p:nvSpPr>
        <p:spPr>
          <a:xfrm>
            <a:off x="8779069" y="2472839"/>
            <a:ext cx="2162700" cy="1950900"/>
          </a:xfrm>
          <a:prstGeom prst="roundRect">
            <a:avLst>
              <a:gd name="adj" fmla="val 7748"/>
            </a:avLst>
          </a:prstGeom>
          <a:solidFill>
            <a:srgbClr val="009051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Summarise note on Intercom conversation using Call Summary (Internal Notes) macro and select appropriate Call Outcome (FCR) option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06" name="Google Shape;1006;p122"/>
          <p:cNvSpPr/>
          <p:nvPr/>
        </p:nvSpPr>
        <p:spPr>
          <a:xfrm>
            <a:off x="9150452" y="5226368"/>
            <a:ext cx="1419900" cy="986700"/>
          </a:xfrm>
          <a:prstGeom prst="roundRect">
            <a:avLst>
              <a:gd name="adj" fmla="val 7748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End of call</a:t>
            </a:r>
            <a:endParaRPr sz="12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07" name="Google Shape;1007;p122"/>
          <p:cNvSpPr/>
          <p:nvPr/>
        </p:nvSpPr>
        <p:spPr>
          <a:xfrm>
            <a:off x="1097852" y="5140756"/>
            <a:ext cx="1478400" cy="1158000"/>
          </a:xfrm>
          <a:prstGeom prst="roundRect">
            <a:avLst>
              <a:gd name="adj" fmla="val 7748"/>
            </a:avLst>
          </a:prstGeom>
          <a:solidFill>
            <a:srgbClr val="009051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Address merchant's POS related issues &amp; queries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08" name="Google Shape;1008;p122"/>
          <p:cNvSpPr/>
          <p:nvPr/>
        </p:nvSpPr>
        <p:spPr>
          <a:xfrm>
            <a:off x="3195835" y="5226371"/>
            <a:ext cx="2562900" cy="986700"/>
          </a:xfrm>
          <a:prstGeom prst="roundRect">
            <a:avLst>
              <a:gd name="adj" fmla="val 7748"/>
            </a:avLst>
          </a:prstGeom>
          <a:solidFill>
            <a:srgbClr val="009051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 to the next slide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009" name="Google Shape;1009;p122"/>
          <p:cNvCxnSpPr>
            <a:stCxn id="1003" idx="2"/>
            <a:endCxn id="1010" idx="0"/>
          </p:cNvCxnSpPr>
          <p:nvPr/>
        </p:nvCxnSpPr>
        <p:spPr>
          <a:xfrm>
            <a:off x="1837067" y="1924283"/>
            <a:ext cx="0" cy="106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011" name="Google Shape;1011;p122"/>
          <p:cNvGrpSpPr/>
          <p:nvPr/>
        </p:nvGrpSpPr>
        <p:grpSpPr>
          <a:xfrm>
            <a:off x="1334800" y="2990600"/>
            <a:ext cx="1004375" cy="914777"/>
            <a:chOff x="1356572" y="4398521"/>
            <a:chExt cx="753300" cy="686100"/>
          </a:xfrm>
        </p:grpSpPr>
        <p:sp>
          <p:nvSpPr>
            <p:cNvPr id="1010" name="Google Shape;1010;p122"/>
            <p:cNvSpPr/>
            <p:nvPr/>
          </p:nvSpPr>
          <p:spPr>
            <a:xfrm>
              <a:off x="1356572" y="4398521"/>
              <a:ext cx="753300" cy="686100"/>
            </a:xfrm>
            <a:prstGeom prst="diamond">
              <a:avLst/>
            </a:prstGeom>
            <a:solidFill>
              <a:srgbClr val="00905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12" name="Google Shape;1012;p122"/>
            <p:cNvSpPr txBox="1"/>
            <p:nvPr/>
          </p:nvSpPr>
          <p:spPr>
            <a:xfrm>
              <a:off x="1389158" y="4555929"/>
              <a:ext cx="6915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Within Scope?</a:t>
              </a:r>
              <a:endParaRPr sz="1900"/>
            </a:p>
          </p:txBody>
        </p:sp>
      </p:grpSp>
      <p:cxnSp>
        <p:nvCxnSpPr>
          <p:cNvPr id="1013" name="Google Shape;1013;p122"/>
          <p:cNvCxnSpPr>
            <a:stCxn id="1010" idx="3"/>
            <a:endCxn id="1004" idx="1"/>
          </p:cNvCxnSpPr>
          <p:nvPr/>
        </p:nvCxnSpPr>
        <p:spPr>
          <a:xfrm rot="10800000" flipH="1">
            <a:off x="2339175" y="3442589"/>
            <a:ext cx="856800" cy="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4" name="Google Shape;1014;p122"/>
          <p:cNvCxnSpPr>
            <a:stCxn id="1010" idx="2"/>
            <a:endCxn id="1007" idx="0"/>
          </p:cNvCxnSpPr>
          <p:nvPr/>
        </p:nvCxnSpPr>
        <p:spPr>
          <a:xfrm>
            <a:off x="1836988" y="3905377"/>
            <a:ext cx="0" cy="123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5" name="Google Shape;1015;p122"/>
          <p:cNvCxnSpPr>
            <a:stCxn id="1004" idx="3"/>
            <a:endCxn id="1005" idx="1"/>
          </p:cNvCxnSpPr>
          <p:nvPr/>
        </p:nvCxnSpPr>
        <p:spPr>
          <a:xfrm>
            <a:off x="8453333" y="3442680"/>
            <a:ext cx="3258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6" name="Google Shape;1016;p122"/>
          <p:cNvCxnSpPr>
            <a:stCxn id="1005" idx="2"/>
            <a:endCxn id="1006" idx="0"/>
          </p:cNvCxnSpPr>
          <p:nvPr/>
        </p:nvCxnSpPr>
        <p:spPr>
          <a:xfrm>
            <a:off x="9860419" y="4423739"/>
            <a:ext cx="0" cy="80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17" name="Google Shape;1017;p122"/>
          <p:cNvSpPr txBox="1"/>
          <p:nvPr/>
        </p:nvSpPr>
        <p:spPr>
          <a:xfrm rot="-5400000">
            <a:off x="-2299755" y="3733351"/>
            <a:ext cx="5355300" cy="323100"/>
          </a:xfrm>
          <a:prstGeom prst="rect">
            <a:avLst/>
          </a:prstGeom>
          <a:solidFill>
            <a:srgbClr val="0067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Inbound Care Players</a:t>
            </a:r>
            <a:endParaRPr sz="1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18" name="Google Shape;1018;p122"/>
          <p:cNvCxnSpPr>
            <a:stCxn id="1007" idx="3"/>
            <a:endCxn id="1008" idx="1"/>
          </p:cNvCxnSpPr>
          <p:nvPr/>
        </p:nvCxnSpPr>
        <p:spPr>
          <a:xfrm>
            <a:off x="2576252" y="5719756"/>
            <a:ext cx="61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19" name="Google Shape;1019;p122"/>
          <p:cNvSpPr txBox="1"/>
          <p:nvPr/>
        </p:nvSpPr>
        <p:spPr>
          <a:xfrm>
            <a:off x="1938624" y="3136760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900"/>
          </a:p>
        </p:txBody>
      </p:sp>
      <p:sp>
        <p:nvSpPr>
          <p:cNvPr id="1020" name="Google Shape;1020;p122"/>
          <p:cNvSpPr txBox="1"/>
          <p:nvPr/>
        </p:nvSpPr>
        <p:spPr>
          <a:xfrm>
            <a:off x="1414284" y="4453640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67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900">
              <a:solidFill>
                <a:srgbClr val="006700"/>
              </a:solidFill>
            </a:endParaRPr>
          </a:p>
        </p:txBody>
      </p:sp>
      <p:sp>
        <p:nvSpPr>
          <p:cNvPr id="1021" name="Google Shape;1021;p122"/>
          <p:cNvSpPr txBox="1"/>
          <p:nvPr/>
        </p:nvSpPr>
        <p:spPr>
          <a:xfrm>
            <a:off x="0" y="6677516"/>
            <a:ext cx="62235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FCR = First Contact Resolution</a:t>
            </a: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2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7" name="Google Shape;1027;p123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28" name="Google Shape;1028;p123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9" name="Google Shape;1029;p123"/>
          <p:cNvSpPr txBox="1"/>
          <p:nvPr/>
        </p:nvSpPr>
        <p:spPr>
          <a:xfrm>
            <a:off x="0" y="0"/>
            <a:ext cx="3999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​​</a:t>
            </a: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0" name="Google Shape;1030;p123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Process Flow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31" name="Google Shape;1031;p1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97400" y="244167"/>
            <a:ext cx="863100" cy="8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23"/>
          <p:cNvSpPr/>
          <p:nvPr/>
        </p:nvSpPr>
        <p:spPr>
          <a:xfrm>
            <a:off x="5884000" y="1419785"/>
            <a:ext cx="5341200" cy="2664000"/>
          </a:xfrm>
          <a:prstGeom prst="roundRect">
            <a:avLst>
              <a:gd name="adj" fmla="val 7748"/>
            </a:avLst>
          </a:prstGeom>
          <a:solidFill>
            <a:srgbClr val="009051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Depending on the inquiry, perform one of the three actions on Intercom: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 panose="02000000000000000000"/>
              <a:buAutoNum type="alphaUcPeriod"/>
            </a:pPr>
            <a:r>
              <a:rPr lang="en-US" sz="1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Hardware/Software/Mall Integration Escalation: </a:t>
            </a:r>
            <a:br>
              <a:rPr lang="en-US" sz="11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Escalate ticket to tier 2 by using L2 Hardware Support/ L2 Software Support/ L2 Mall Integration ticket type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 panose="02000000000000000000"/>
              <a:buAutoNum type="alphaUcPeriod"/>
            </a:pPr>
            <a:r>
              <a:rPr lang="en-US" sz="1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User Follow Up Callback Request: </a:t>
            </a:r>
            <a:b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Obtain customer email and </a:t>
            </a: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a new ticket using L1 Outbound Call Form ticket type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 panose="02000000000000000000"/>
              <a:buAutoNum type="alphaUcPeriod"/>
            </a:pPr>
            <a:r>
              <a:rPr lang="en-US" sz="11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Other Department Inquiry: </a:t>
            </a:r>
            <a:br>
              <a:rPr lang="en-US"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new ticket, escalate ticket to relevant department and inform merchant to expect contact within 2 working days. </a:t>
            </a:r>
            <a:endParaRPr sz="11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3" name="Google Shape;1033;p123"/>
          <p:cNvSpPr/>
          <p:nvPr/>
        </p:nvSpPr>
        <p:spPr>
          <a:xfrm>
            <a:off x="5883995" y="4341097"/>
            <a:ext cx="5341200" cy="856800"/>
          </a:xfrm>
          <a:prstGeom prst="roundRect">
            <a:avLst>
              <a:gd name="adj" fmla="val 7748"/>
            </a:avLst>
          </a:prstGeom>
          <a:solidFill>
            <a:srgbClr val="009051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Summarise note on Intercom conversation using Inbound Call Summary </a:t>
            </a:r>
            <a:r>
              <a:rPr lang="en-US" sz="12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(Internal </a:t>
            </a: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Note) macro and select appropriate Call Outcome (FCR) option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4" name="Google Shape;1034;p123"/>
          <p:cNvSpPr/>
          <p:nvPr/>
        </p:nvSpPr>
        <p:spPr>
          <a:xfrm>
            <a:off x="5883995" y="5412549"/>
            <a:ext cx="5341200" cy="603300"/>
          </a:xfrm>
          <a:prstGeom prst="roundRect">
            <a:avLst>
              <a:gd name="adj" fmla="val 7748"/>
            </a:avLst>
          </a:prstGeom>
          <a:solidFill>
            <a:srgbClr val="000000"/>
          </a:solidFill>
          <a:ln w="95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End of call</a:t>
            </a:r>
            <a:endParaRPr sz="12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5" name="Google Shape;1035;p123"/>
          <p:cNvSpPr/>
          <p:nvPr/>
        </p:nvSpPr>
        <p:spPr>
          <a:xfrm>
            <a:off x="929495" y="1680117"/>
            <a:ext cx="2562900" cy="986700"/>
          </a:xfrm>
          <a:prstGeom prst="roundRect">
            <a:avLst>
              <a:gd name="adj" fmla="val 7748"/>
            </a:avLst>
          </a:prstGeom>
          <a:solidFill>
            <a:srgbClr val="009051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Address merchant's POS related issues &amp; queries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6" name="Google Shape;1036;p123"/>
          <p:cNvSpPr/>
          <p:nvPr/>
        </p:nvSpPr>
        <p:spPr>
          <a:xfrm>
            <a:off x="929495" y="5107879"/>
            <a:ext cx="2562900" cy="986700"/>
          </a:xfrm>
          <a:prstGeom prst="roundRect">
            <a:avLst>
              <a:gd name="adj" fmla="val 7748"/>
            </a:avLst>
          </a:prstGeom>
          <a:solidFill>
            <a:srgbClr val="009051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Put user on hold and refer to Team Lead</a:t>
            </a:r>
            <a:endParaRPr sz="12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7" name="Google Shape;1037;p123"/>
          <p:cNvSpPr txBox="1"/>
          <p:nvPr/>
        </p:nvSpPr>
        <p:spPr>
          <a:xfrm rot="-5400000">
            <a:off x="-2299755" y="3733351"/>
            <a:ext cx="5355300" cy="323100"/>
          </a:xfrm>
          <a:prstGeom prst="rect">
            <a:avLst/>
          </a:prstGeom>
          <a:solidFill>
            <a:srgbClr val="0067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Inbound Care Players</a:t>
            </a:r>
            <a:endParaRPr sz="1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38" name="Google Shape;1038;p123"/>
          <p:cNvCxnSpPr>
            <a:stCxn id="1035" idx="2"/>
            <a:endCxn id="1039" idx="0"/>
          </p:cNvCxnSpPr>
          <p:nvPr/>
        </p:nvCxnSpPr>
        <p:spPr>
          <a:xfrm>
            <a:off x="2210945" y="2666817"/>
            <a:ext cx="0" cy="76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0" name="Google Shape;1040;p123"/>
          <p:cNvCxnSpPr>
            <a:stCxn id="1041" idx="3"/>
            <a:endCxn id="1034" idx="1"/>
          </p:cNvCxnSpPr>
          <p:nvPr/>
        </p:nvCxnSpPr>
        <p:spPr>
          <a:xfrm>
            <a:off x="5286960" y="4021782"/>
            <a:ext cx="597000" cy="16923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042" name="Google Shape;1042;p123"/>
          <p:cNvGrpSpPr/>
          <p:nvPr/>
        </p:nvGrpSpPr>
        <p:grpSpPr>
          <a:xfrm>
            <a:off x="1566067" y="3431145"/>
            <a:ext cx="1289650" cy="1185032"/>
            <a:chOff x="1356572" y="4398521"/>
            <a:chExt cx="753300" cy="686100"/>
          </a:xfrm>
        </p:grpSpPr>
        <p:sp>
          <p:nvSpPr>
            <p:cNvPr id="1039" name="Google Shape;1039;p123"/>
            <p:cNvSpPr/>
            <p:nvPr/>
          </p:nvSpPr>
          <p:spPr>
            <a:xfrm>
              <a:off x="1356572" y="4398521"/>
              <a:ext cx="753300" cy="686100"/>
            </a:xfrm>
            <a:prstGeom prst="diamond">
              <a:avLst/>
            </a:prstGeom>
            <a:solidFill>
              <a:srgbClr val="00905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43" name="Google Shape;1043;p123"/>
            <p:cNvSpPr txBox="1"/>
            <p:nvPr/>
          </p:nvSpPr>
          <p:spPr>
            <a:xfrm>
              <a:off x="1389158" y="4555929"/>
              <a:ext cx="6915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Further</a:t>
              </a:r>
              <a:endParaRPr sz="19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Assistance</a:t>
              </a:r>
              <a:endParaRPr sz="19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Required?</a:t>
              </a:r>
              <a:endParaRPr sz="1900"/>
            </a:p>
          </p:txBody>
        </p:sp>
      </p:grpSp>
      <p:grpSp>
        <p:nvGrpSpPr>
          <p:cNvPr id="1044" name="Google Shape;1044;p123"/>
          <p:cNvGrpSpPr/>
          <p:nvPr/>
        </p:nvGrpSpPr>
        <p:grpSpPr>
          <a:xfrm>
            <a:off x="3997311" y="3429266"/>
            <a:ext cx="1289650" cy="1185032"/>
            <a:chOff x="1354344" y="4346844"/>
            <a:chExt cx="753300" cy="686100"/>
          </a:xfrm>
        </p:grpSpPr>
        <p:sp>
          <p:nvSpPr>
            <p:cNvPr id="1041" name="Google Shape;1041;p123"/>
            <p:cNvSpPr/>
            <p:nvPr/>
          </p:nvSpPr>
          <p:spPr>
            <a:xfrm>
              <a:off x="1354344" y="4346844"/>
              <a:ext cx="753300" cy="686100"/>
            </a:xfrm>
            <a:prstGeom prst="diamond">
              <a:avLst/>
            </a:prstGeom>
            <a:solidFill>
              <a:srgbClr val="00905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45" name="Google Shape;1045;p123"/>
            <p:cNvSpPr txBox="1"/>
            <p:nvPr/>
          </p:nvSpPr>
          <p:spPr>
            <a:xfrm>
              <a:off x="1389158" y="4555929"/>
              <a:ext cx="691500" cy="26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Issue Resolved?</a:t>
              </a:r>
              <a:endParaRPr sz="1900"/>
            </a:p>
          </p:txBody>
        </p:sp>
      </p:grpSp>
      <p:cxnSp>
        <p:nvCxnSpPr>
          <p:cNvPr id="1046" name="Google Shape;1046;p123"/>
          <p:cNvCxnSpPr>
            <a:stCxn id="1039" idx="2"/>
            <a:endCxn id="1036" idx="0"/>
          </p:cNvCxnSpPr>
          <p:nvPr/>
        </p:nvCxnSpPr>
        <p:spPr>
          <a:xfrm>
            <a:off x="2210892" y="4616177"/>
            <a:ext cx="0" cy="49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7" name="Google Shape;1047;p123"/>
          <p:cNvCxnSpPr>
            <a:stCxn id="1039" idx="3"/>
            <a:endCxn id="1041" idx="1"/>
          </p:cNvCxnSpPr>
          <p:nvPr/>
        </p:nvCxnSpPr>
        <p:spPr>
          <a:xfrm rot="10800000" flipH="1">
            <a:off x="2855716" y="4021861"/>
            <a:ext cx="11415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8" name="Google Shape;1048;p123"/>
          <p:cNvCxnSpPr>
            <a:stCxn id="1032" idx="2"/>
            <a:endCxn id="1033" idx="0"/>
          </p:cNvCxnSpPr>
          <p:nvPr/>
        </p:nvCxnSpPr>
        <p:spPr>
          <a:xfrm>
            <a:off x="8554600" y="4083785"/>
            <a:ext cx="0" cy="257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9" name="Google Shape;1049;p123"/>
          <p:cNvCxnSpPr>
            <a:stCxn id="1036" idx="3"/>
            <a:endCxn id="1041" idx="2"/>
          </p:cNvCxnSpPr>
          <p:nvPr/>
        </p:nvCxnSpPr>
        <p:spPr>
          <a:xfrm rot="10800000" flipH="1">
            <a:off x="3492395" y="4614229"/>
            <a:ext cx="1149600" cy="987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0" name="Google Shape;1050;p123"/>
          <p:cNvCxnSpPr>
            <a:stCxn id="1041" idx="0"/>
            <a:endCxn id="1032" idx="1"/>
          </p:cNvCxnSpPr>
          <p:nvPr/>
        </p:nvCxnSpPr>
        <p:spPr>
          <a:xfrm rot="-5400000">
            <a:off x="4924435" y="2469566"/>
            <a:ext cx="677400" cy="1242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1" name="Google Shape;1051;p123"/>
          <p:cNvCxnSpPr>
            <a:stCxn id="1033" idx="2"/>
            <a:endCxn id="1034" idx="0"/>
          </p:cNvCxnSpPr>
          <p:nvPr/>
        </p:nvCxnSpPr>
        <p:spPr>
          <a:xfrm>
            <a:off x="8554595" y="5197897"/>
            <a:ext cx="0" cy="21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2" name="Google Shape;1052;p123"/>
          <p:cNvSpPr txBox="1"/>
          <p:nvPr/>
        </p:nvSpPr>
        <p:spPr>
          <a:xfrm>
            <a:off x="2796197" y="3723545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900"/>
          </a:p>
        </p:txBody>
      </p:sp>
      <p:sp>
        <p:nvSpPr>
          <p:cNvPr id="1053" name="Google Shape;1053;p123"/>
          <p:cNvSpPr txBox="1"/>
          <p:nvPr/>
        </p:nvSpPr>
        <p:spPr>
          <a:xfrm>
            <a:off x="1355935" y="4633140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67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900">
              <a:solidFill>
                <a:srgbClr val="006700"/>
              </a:solidFill>
            </a:endParaRPr>
          </a:p>
        </p:txBody>
      </p:sp>
      <p:sp>
        <p:nvSpPr>
          <p:cNvPr id="1054" name="Google Shape;1054;p123"/>
          <p:cNvSpPr txBox="1"/>
          <p:nvPr/>
        </p:nvSpPr>
        <p:spPr>
          <a:xfrm>
            <a:off x="4662828" y="2490572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</a:t>
            </a:r>
            <a:endParaRPr sz="1900"/>
          </a:p>
        </p:txBody>
      </p:sp>
      <p:sp>
        <p:nvSpPr>
          <p:cNvPr id="1055" name="Google Shape;1055;p123"/>
          <p:cNvSpPr txBox="1"/>
          <p:nvPr/>
        </p:nvSpPr>
        <p:spPr>
          <a:xfrm>
            <a:off x="4787619" y="3716171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67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Yes</a:t>
            </a:r>
            <a:endParaRPr sz="1900">
              <a:solidFill>
                <a:srgbClr val="006700"/>
              </a:solidFill>
            </a:endParaRPr>
          </a:p>
        </p:txBody>
      </p:sp>
      <p:sp>
        <p:nvSpPr>
          <p:cNvPr id="1056" name="Google Shape;1056;p123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Inbound Call Process (cont.)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24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62" name="Google Shape;1062;p12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3" name="Google Shape;1063;p124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Download Aircall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64" name="Google Shape;1064;p124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065" name="Google Shape;1065;p124" descr="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93056" y="1421467"/>
            <a:ext cx="7700039" cy="47379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066" name="Google Shape;1066;p124"/>
          <p:cNvGrpSpPr/>
          <p:nvPr/>
        </p:nvGrpSpPr>
        <p:grpSpPr>
          <a:xfrm>
            <a:off x="842983" y="1696648"/>
            <a:ext cx="2848990" cy="1720037"/>
            <a:chOff x="842983" y="1696648"/>
            <a:chExt cx="2848990" cy="1720037"/>
          </a:xfrm>
        </p:grpSpPr>
        <p:sp>
          <p:nvSpPr>
            <p:cNvPr id="1067" name="Google Shape;1067;p124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068" name="Google Shape;1068;p124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828723" y="1696648"/>
              <a:ext cx="863250" cy="86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9" name="Google Shape;1069;p124"/>
            <p:cNvSpPr txBox="1"/>
            <p:nvPr/>
          </p:nvSpPr>
          <p:spPr>
            <a:xfrm>
              <a:off x="1115405" y="2426835"/>
              <a:ext cx="20211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Open Apple Apps Store on your Macbook</a:t>
              </a:r>
              <a:endParaRPr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070" name="Google Shape;1070;p124" descr="Line arrow: Clockwise curve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5400000" flipH="1">
            <a:off x="2332780" y="3196822"/>
            <a:ext cx="1607388" cy="1607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124"/>
          <p:cNvGrpSpPr/>
          <p:nvPr/>
        </p:nvGrpSpPr>
        <p:grpSpPr>
          <a:xfrm>
            <a:off x="842974" y="4642454"/>
            <a:ext cx="2541300" cy="1276800"/>
            <a:chOff x="842983" y="2139885"/>
            <a:chExt cx="2541300" cy="1276800"/>
          </a:xfrm>
        </p:grpSpPr>
        <p:sp>
          <p:nvSpPr>
            <p:cNvPr id="1072" name="Google Shape;1072;p124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3" name="Google Shape;1073;p124"/>
            <p:cNvSpPr txBox="1"/>
            <p:nvPr/>
          </p:nvSpPr>
          <p:spPr>
            <a:xfrm>
              <a:off x="1270871" y="2426835"/>
              <a:ext cx="17166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Search “</a:t>
              </a:r>
              <a:r>
                <a:rPr lang="en-US" sz="14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Aircall</a:t>
              </a: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on the search bar</a:t>
              </a:r>
              <a:endParaRPr lang="en-US"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74" name="Google Shape;1074;p124"/>
          <p:cNvSpPr/>
          <p:nvPr/>
        </p:nvSpPr>
        <p:spPr>
          <a:xfrm>
            <a:off x="3993057" y="1693199"/>
            <a:ext cx="1333200" cy="21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75" name="Google Shape;1075;p124" descr="Aircall logo thumbnail transparent PNG - Stick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035650" y="243881"/>
            <a:ext cx="724835" cy="75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5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81" name="Google Shape;1081;p12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2" name="Google Shape;1082;p125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Download Aircall (cont.)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83" name="Google Shape;1083;p125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084" name="Google Shape;1084;p125" descr="Graphical user interface, application, Teams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9682" y="1509658"/>
            <a:ext cx="7628326" cy="46570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5" name="Google Shape;1085;p125"/>
          <p:cNvGrpSpPr/>
          <p:nvPr/>
        </p:nvGrpSpPr>
        <p:grpSpPr>
          <a:xfrm>
            <a:off x="8609045" y="1830319"/>
            <a:ext cx="2541300" cy="1276800"/>
            <a:chOff x="842983" y="2139885"/>
            <a:chExt cx="2541300" cy="1276800"/>
          </a:xfrm>
        </p:grpSpPr>
        <p:sp>
          <p:nvSpPr>
            <p:cNvPr id="1086" name="Google Shape;1086;p125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7" name="Google Shape;1087;p125"/>
            <p:cNvSpPr txBox="1"/>
            <p:nvPr/>
          </p:nvSpPr>
          <p:spPr>
            <a:xfrm>
              <a:off x="1255276" y="2265252"/>
              <a:ext cx="1716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“</a:t>
              </a:r>
              <a:r>
                <a:rPr lang="en-US" sz="14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GET</a:t>
              </a: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to download Aircall on your Macbook</a:t>
              </a:r>
              <a:endParaRPr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88" name="Google Shape;1088;p125"/>
          <p:cNvSpPr/>
          <p:nvPr/>
        </p:nvSpPr>
        <p:spPr>
          <a:xfrm>
            <a:off x="4341848" y="2752628"/>
            <a:ext cx="597900" cy="274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89" name="Google Shape;1089;p125" descr="Aircall logo thumbnail transparent PNG - Stick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35650" y="243881"/>
            <a:ext cx="724835" cy="75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4" name="Google Shape;1094;p126"/>
          <p:cNvGraphicFramePr/>
          <p:nvPr/>
        </p:nvGraphicFramePr>
        <p:xfrm>
          <a:off x="7701687" y="1365656"/>
          <a:ext cx="3543100" cy="4246575"/>
        </p:xfrm>
        <a:graphic>
          <a:graphicData uri="http://schemas.openxmlformats.org/drawingml/2006/table">
            <a:tbl>
              <a:tblPr>
                <a:noFill/>
                <a:tableStyleId>{D22051EC-6959-48EA-99F2-7396D3AA39AC}</a:tableStyleId>
              </a:tblPr>
              <a:tblGrid>
                <a:gridCol w="678575"/>
                <a:gridCol w="2864525"/>
              </a:tblGrid>
              <a:tr h="35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Button</a:t>
                      </a:r>
                      <a:endParaRPr sz="1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Function</a:t>
                      </a:r>
                      <a:endParaRPr sz="1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Mute agent’s microphone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Put customer on hold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Input Number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Adding notes for your call 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(s</a:t>
                      </a:r>
                      <a:r>
                        <a:rPr lang="en-US" sz="11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ynced to Intercom conversation)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Categorize your call activity for reporting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Assign your teammate for follow up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Consult or Conference call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Transfer call to other player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End call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095" name="Google Shape;1095;p126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96" name="Google Shape;1096;p12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97" name="Google Shape;1097;p126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pSp>
        <p:nvGrpSpPr>
          <p:cNvPr id="1098" name="Google Shape;1098;p126"/>
          <p:cNvGrpSpPr/>
          <p:nvPr/>
        </p:nvGrpSpPr>
        <p:grpSpPr>
          <a:xfrm>
            <a:off x="1136648" y="5707143"/>
            <a:ext cx="2211693" cy="655013"/>
            <a:chOff x="842983" y="2426836"/>
            <a:chExt cx="2541300" cy="550200"/>
          </a:xfrm>
        </p:grpSpPr>
        <p:sp>
          <p:nvSpPr>
            <p:cNvPr id="1099" name="Google Shape;1099;p126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0" name="Google Shape;1100;p126"/>
            <p:cNvSpPr txBox="1"/>
            <p:nvPr/>
          </p:nvSpPr>
          <p:spPr>
            <a:xfrm>
              <a:off x="1150799" y="2491751"/>
              <a:ext cx="19257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details will be available</a:t>
              </a:r>
              <a:endParaRPr sz="1500"/>
            </a:p>
          </p:txBody>
        </p:sp>
      </p:grpSp>
      <p:grpSp>
        <p:nvGrpSpPr>
          <p:cNvPr id="1101" name="Google Shape;1101;p126"/>
          <p:cNvGrpSpPr/>
          <p:nvPr/>
        </p:nvGrpSpPr>
        <p:grpSpPr>
          <a:xfrm>
            <a:off x="1137355" y="1365591"/>
            <a:ext cx="2203754" cy="4093541"/>
            <a:chOff x="4056455" y="2103283"/>
            <a:chExt cx="1848011" cy="3398540"/>
          </a:xfrm>
        </p:grpSpPr>
        <p:pic>
          <p:nvPicPr>
            <p:cNvPr id="1102" name="Google Shape;1102;p12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056455" y="2103283"/>
              <a:ext cx="1848011" cy="339854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03" name="Google Shape;1103;p126"/>
            <p:cNvSpPr/>
            <p:nvPr/>
          </p:nvSpPr>
          <p:spPr>
            <a:xfrm>
              <a:off x="4947600" y="3144061"/>
              <a:ext cx="361200" cy="148200"/>
            </a:xfrm>
            <a:prstGeom prst="rect">
              <a:avLst/>
            </a:prstGeom>
            <a:solidFill>
              <a:srgbClr val="0A3B49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04" name="Google Shape;1104;p126"/>
          <p:cNvSpPr/>
          <p:nvPr/>
        </p:nvSpPr>
        <p:spPr>
          <a:xfrm>
            <a:off x="1133467" y="4474389"/>
            <a:ext cx="2206500" cy="5880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05" name="Google Shape;1105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13530" t="56858" r="66438" b="32675"/>
          <a:stretch>
            <a:fillRect/>
          </a:stretch>
        </p:blipFill>
        <p:spPr>
          <a:xfrm>
            <a:off x="7865719" y="3056773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40139" t="56839" r="39829" b="32694"/>
          <a:stretch>
            <a:fillRect/>
          </a:stretch>
        </p:blipFill>
        <p:spPr>
          <a:xfrm>
            <a:off x="7865719" y="3493980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66139" t="57431" r="13829" b="32102"/>
          <a:stretch>
            <a:fillRect/>
          </a:stretch>
        </p:blipFill>
        <p:spPr>
          <a:xfrm>
            <a:off x="7865719" y="3924931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40139" t="75118" r="39829" b="14415"/>
          <a:stretch>
            <a:fillRect/>
          </a:stretch>
        </p:blipFill>
        <p:spPr>
          <a:xfrm>
            <a:off x="7865719" y="4352629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71307" t="76129" r="8661" b="13404"/>
          <a:stretch>
            <a:fillRect/>
          </a:stretch>
        </p:blipFill>
        <p:spPr>
          <a:xfrm>
            <a:off x="7865719" y="4780327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7789" t="76120" r="72179" b="13413"/>
          <a:stretch>
            <a:fillRect/>
          </a:stretch>
        </p:blipFill>
        <p:spPr>
          <a:xfrm>
            <a:off x="7865719" y="5208025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51719" t="42374" r="28249" b="47159"/>
          <a:stretch>
            <a:fillRect/>
          </a:stretch>
        </p:blipFill>
        <p:spPr>
          <a:xfrm>
            <a:off x="7865719" y="2623017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27906" t="41988" r="52062" b="47545"/>
          <a:stretch>
            <a:fillRect/>
          </a:stretch>
        </p:blipFill>
        <p:spPr>
          <a:xfrm>
            <a:off x="7865719" y="2189261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4406" t="41945" r="75562" b="47588"/>
          <a:stretch>
            <a:fillRect/>
          </a:stretch>
        </p:blipFill>
        <p:spPr>
          <a:xfrm>
            <a:off x="7865719" y="1755505"/>
            <a:ext cx="372446" cy="359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4" name="Google Shape;1114;p126"/>
          <p:cNvGrpSpPr/>
          <p:nvPr/>
        </p:nvGrpSpPr>
        <p:grpSpPr>
          <a:xfrm>
            <a:off x="4703581" y="5708360"/>
            <a:ext cx="2211693" cy="655013"/>
            <a:chOff x="842983" y="2426836"/>
            <a:chExt cx="2541300" cy="550200"/>
          </a:xfrm>
        </p:grpSpPr>
        <p:sp>
          <p:nvSpPr>
            <p:cNvPr id="1115" name="Google Shape;1115;p126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6" name="Google Shape;1116;p126"/>
            <p:cNvSpPr txBox="1"/>
            <p:nvPr/>
          </p:nvSpPr>
          <p:spPr>
            <a:xfrm>
              <a:off x="1001147" y="2490738"/>
              <a:ext cx="22128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You may use phone functionality during call</a:t>
              </a:r>
              <a:endParaRPr sz="1500"/>
            </a:p>
          </p:txBody>
        </p:sp>
      </p:grpSp>
      <p:sp>
        <p:nvSpPr>
          <p:cNvPr id="1117" name="Google Shape;1117;p126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Inbound Call</a:t>
            </a:r>
            <a:endParaRPr sz="27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118" name="Google Shape;1118;p126"/>
          <p:cNvGrpSpPr/>
          <p:nvPr/>
        </p:nvGrpSpPr>
        <p:grpSpPr>
          <a:xfrm>
            <a:off x="4698512" y="1365671"/>
            <a:ext cx="2211605" cy="4093415"/>
            <a:chOff x="6181683" y="1255747"/>
            <a:chExt cx="1859273" cy="3438400"/>
          </a:xfrm>
        </p:grpSpPr>
        <p:pic>
          <p:nvPicPr>
            <p:cNvPr id="1119" name="Google Shape;1119;p126" descr="Graphical user interface, application, website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181683" y="1255747"/>
              <a:ext cx="1859273" cy="3438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120" name="Google Shape;1120;p126"/>
            <p:cNvSpPr/>
            <p:nvPr/>
          </p:nvSpPr>
          <p:spPr>
            <a:xfrm>
              <a:off x="7061524" y="2314385"/>
              <a:ext cx="362100" cy="150000"/>
            </a:xfrm>
            <a:prstGeom prst="rect">
              <a:avLst/>
            </a:prstGeom>
            <a:solidFill>
              <a:srgbClr val="0529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121" name="Google Shape;1121;p126" descr="Aircall logo thumbnail transparent PNG - Stick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035650" y="243881"/>
            <a:ext cx="724835" cy="75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27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27" name="Google Shape;1127;p12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8" name="Google Shape;1128;p127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29" name="Google Shape;1129;p127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Agents 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Don'ts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30" name="Google Shape;1130;p127" descr="Aircall logo thumbnail transparent PNG - Stick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35650" y="243881"/>
            <a:ext cx="724835" cy="75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27"/>
          <p:cNvPicPr preferRelativeResize="0"/>
          <p:nvPr/>
        </p:nvPicPr>
        <p:blipFill rotWithShape="1">
          <a:blip r:embed="rId3"/>
          <a:srcRect r="3707"/>
          <a:stretch>
            <a:fillRect/>
          </a:stretch>
        </p:blipFill>
        <p:spPr>
          <a:xfrm>
            <a:off x="4331174" y="1180675"/>
            <a:ext cx="2390103" cy="41497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32" name="Google Shape;1132;p1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23300" y="1192000"/>
            <a:ext cx="2456002" cy="4155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33" name="Google Shape;1133;p127"/>
          <p:cNvPicPr preferRelativeResize="0"/>
          <p:nvPr/>
        </p:nvPicPr>
        <p:blipFill rotWithShape="1">
          <a:blip r:embed="rId5"/>
          <a:srcRect r="4452"/>
          <a:stretch>
            <a:fillRect/>
          </a:stretch>
        </p:blipFill>
        <p:spPr>
          <a:xfrm>
            <a:off x="1038975" y="1192000"/>
            <a:ext cx="2390175" cy="41553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34" name="Google Shape;1134;p127"/>
          <p:cNvSpPr/>
          <p:nvPr/>
        </p:nvSpPr>
        <p:spPr>
          <a:xfrm>
            <a:off x="1038976" y="3022892"/>
            <a:ext cx="2390100" cy="8877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5" name="Google Shape;1135;p127"/>
          <p:cNvSpPr/>
          <p:nvPr/>
        </p:nvSpPr>
        <p:spPr>
          <a:xfrm>
            <a:off x="4331175" y="3324700"/>
            <a:ext cx="2390100" cy="11253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136" name="Google Shape;1136;p127"/>
          <p:cNvGrpSpPr/>
          <p:nvPr/>
        </p:nvGrpSpPr>
        <p:grpSpPr>
          <a:xfrm>
            <a:off x="1038992" y="5636187"/>
            <a:ext cx="2390101" cy="1008900"/>
            <a:chOff x="1038992" y="5636187"/>
            <a:chExt cx="2390101" cy="1008900"/>
          </a:xfrm>
        </p:grpSpPr>
        <p:sp>
          <p:nvSpPr>
            <p:cNvPr id="1137" name="Google Shape;1137;p127"/>
            <p:cNvSpPr/>
            <p:nvPr/>
          </p:nvSpPr>
          <p:spPr>
            <a:xfrm>
              <a:off x="1055193" y="5640553"/>
              <a:ext cx="2373900" cy="883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38" name="Google Shape;1138;p127"/>
            <p:cNvSpPr/>
            <p:nvPr/>
          </p:nvSpPr>
          <p:spPr>
            <a:xfrm>
              <a:off x="1038992" y="5636187"/>
              <a:ext cx="2390100" cy="10089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 </a:t>
              </a:r>
              <a:r>
                <a:rPr lang="en-US" sz="1100" b="1" i="0" u="none" strike="noStrike" cap="none">
                  <a:solidFill>
                    <a:srgbClr val="FF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NOT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change working hours.</a:t>
              </a:r>
              <a:endParaRPr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 should always stay 9am - 6pm, </a:t>
              </a: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(U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nless told otherwise)</a:t>
              </a:r>
              <a:endParaRPr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39" name="Google Shape;1139;p127"/>
          <p:cNvGrpSpPr/>
          <p:nvPr/>
        </p:nvGrpSpPr>
        <p:grpSpPr>
          <a:xfrm>
            <a:off x="4331100" y="5636215"/>
            <a:ext cx="2390174" cy="892166"/>
            <a:chOff x="4159775" y="5569638"/>
            <a:chExt cx="2390174" cy="892166"/>
          </a:xfrm>
        </p:grpSpPr>
        <p:sp>
          <p:nvSpPr>
            <p:cNvPr id="1140" name="Google Shape;1140;p127"/>
            <p:cNvSpPr/>
            <p:nvPr/>
          </p:nvSpPr>
          <p:spPr>
            <a:xfrm>
              <a:off x="4159849" y="5578004"/>
              <a:ext cx="2390100" cy="883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1" name="Google Shape;1141;p127"/>
            <p:cNvSpPr/>
            <p:nvPr/>
          </p:nvSpPr>
          <p:spPr>
            <a:xfrm>
              <a:off x="4159775" y="5569638"/>
              <a:ext cx="2390100" cy="8139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 </a:t>
              </a:r>
              <a:r>
                <a:rPr lang="en-US" sz="1100" b="1" i="0" u="none" strike="noStrike" cap="none">
                  <a:solidFill>
                    <a:srgbClr val="FF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NOT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change Wrap-up time, It should always stay </a:t>
              </a: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 min </a:t>
              </a: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(Unless told otherwise)</a:t>
              </a:r>
              <a:endParaRPr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42" name="Google Shape;1142;p127"/>
          <p:cNvGrpSpPr/>
          <p:nvPr/>
        </p:nvGrpSpPr>
        <p:grpSpPr>
          <a:xfrm>
            <a:off x="7445467" y="5577816"/>
            <a:ext cx="2812480" cy="1125226"/>
            <a:chOff x="7623300" y="5515460"/>
            <a:chExt cx="2456100" cy="1008900"/>
          </a:xfrm>
        </p:grpSpPr>
        <p:sp>
          <p:nvSpPr>
            <p:cNvPr id="1143" name="Google Shape;1143;p127"/>
            <p:cNvSpPr/>
            <p:nvPr/>
          </p:nvSpPr>
          <p:spPr>
            <a:xfrm>
              <a:off x="7623300" y="5578004"/>
              <a:ext cx="2456100" cy="883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4" name="Google Shape;1144;p127"/>
            <p:cNvSpPr/>
            <p:nvPr/>
          </p:nvSpPr>
          <p:spPr>
            <a:xfrm>
              <a:off x="7729978" y="5515460"/>
              <a:ext cx="2242500" cy="10089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 </a:t>
              </a:r>
              <a:r>
                <a:rPr lang="en-US" sz="1100" b="1" i="0" u="none" strike="noStrike" cap="none">
                  <a:solidFill>
                    <a:srgbClr val="FF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NOT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change status to “</a:t>
              </a:r>
              <a:r>
                <a:rPr lang="en-US" sz="1100" b="1" i="0" u="none" strike="noStrike" cap="none">
                  <a:solidFill>
                    <a:srgbClr val="99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Unavailable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unless going for break, meal or TL consultation. </a:t>
              </a: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Request 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permission from TL before doing so</a:t>
              </a:r>
              <a:endParaRPr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145" name="Google Shape;1145;p127"/>
          <p:cNvSpPr/>
          <p:nvPr/>
        </p:nvSpPr>
        <p:spPr>
          <a:xfrm>
            <a:off x="7656250" y="3324700"/>
            <a:ext cx="2390100" cy="3684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2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1" name="Google Shape;1151;p128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52" name="Google Shape;1152;p128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Team Search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53" name="Google Shape;1153;p128"/>
          <p:cNvSpPr txBox="1"/>
          <p:nvPr/>
        </p:nvSpPr>
        <p:spPr>
          <a:xfrm>
            <a:off x="4024984" y="4504500"/>
            <a:ext cx="77355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Team Search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Hover cursor over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reveal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“pen” button and click on it</a:t>
            </a:r>
            <a:endParaRPr sz="1500"/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Type and search for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“</a:t>
            </a:r>
            <a:r>
              <a:rPr lang="en-US" sz="13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CX 🇲🇾 MY Voice Inbound Team” 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54" name="Google Shape;1154;p128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55" name="Google Shape;1155;p128"/>
          <p:cNvSpPr txBox="1"/>
          <p:nvPr/>
        </p:nvSpPr>
        <p:spPr>
          <a:xfrm>
            <a:off x="4024925" y="3347600"/>
            <a:ext cx="5375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500" b="1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agents wish to locate team and retrieve conversations</a:t>
            </a:r>
            <a:endParaRPr sz="1500"/>
          </a:p>
          <a:p>
            <a:pPr marL="4572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Roboto" panose="02000000000000000000"/>
              <a:buNone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156" name="Google Shape;1156;p1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88225" y="1306674"/>
            <a:ext cx="2019300" cy="4867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58" name="Google Shape;1158;p128"/>
          <p:cNvSpPr/>
          <p:nvPr/>
        </p:nvSpPr>
        <p:spPr>
          <a:xfrm>
            <a:off x="2326754" y="3032300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59" name="Google Shape;1159;p128"/>
          <p:cNvCxnSpPr>
            <a:stCxn id="1158" idx="3"/>
          </p:cNvCxnSpPr>
          <p:nvPr/>
        </p:nvCxnSpPr>
        <p:spPr>
          <a:xfrm rot="10800000" flipH="1">
            <a:off x="2581754" y="2226650"/>
            <a:ext cx="1748400" cy="9633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0" name="Google Shape;1160;p1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24934" y="1670237"/>
            <a:ext cx="4048125" cy="13620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61" name="Google Shape;1161;p128"/>
          <p:cNvSpPr/>
          <p:nvPr/>
        </p:nvSpPr>
        <p:spPr>
          <a:xfrm>
            <a:off x="4024951" y="1670225"/>
            <a:ext cx="14598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2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7" name="Google Shape;1167;p129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68" name="Google Shape;1168;p129"/>
          <p:cNvSpPr txBox="1"/>
          <p:nvPr/>
        </p:nvSpPr>
        <p:spPr>
          <a:xfrm>
            <a:off x="9277828" y="2409782"/>
            <a:ext cx="26028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Intercom </a:t>
            </a: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Conversation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Automatically created after receiv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ing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inbound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call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from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Aircall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9" name="Google Shape;1169;p12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Creation &amp; Macro Usage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70" name="Google Shape;1170;p12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1" name="Google Shape;1171;p129"/>
          <p:cNvSpPr txBox="1"/>
          <p:nvPr/>
        </p:nvSpPr>
        <p:spPr>
          <a:xfrm>
            <a:off x="9277828" y="3881216"/>
            <a:ext cx="26028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Macro Usage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to use “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Call Summary (Internal Notes)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macro and fill up details accordingly 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72" name="Google Shape;1172;p129"/>
          <p:cNvPicPr preferRelativeResize="0"/>
          <p:nvPr/>
        </p:nvPicPr>
        <p:blipFill rotWithShape="1">
          <a:blip r:embed="rId2"/>
          <a:srcRect t="5078"/>
          <a:stretch>
            <a:fillRect/>
          </a:stretch>
        </p:blipFill>
        <p:spPr>
          <a:xfrm>
            <a:off x="312200" y="1479433"/>
            <a:ext cx="8822001" cy="487216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73" name="Google Shape;1173;p1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3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9" name="Google Shape;1179;p13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80" name="Google Shape;1180;p130"/>
          <p:cNvSpPr txBox="1"/>
          <p:nvPr/>
        </p:nvSpPr>
        <p:spPr>
          <a:xfrm>
            <a:off x="9162933" y="2658867"/>
            <a:ext cx="27483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Call Outcome (FCR)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Need to be completed after call has ended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Tag as per case resolution status 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1" name="Google Shape;1181;p13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Call Outcome (FCR) Selection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82" name="Google Shape;1182;p130"/>
          <p:cNvSpPr txBox="1"/>
          <p:nvPr/>
        </p:nvSpPr>
        <p:spPr>
          <a:xfrm>
            <a:off x="0" y="6519851"/>
            <a:ext cx="3850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FCR = First Contact Resolution</a:t>
            </a:r>
            <a:endParaRPr sz="1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83" name="Google Shape;1183;p13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84" name="Google Shape;1184;p130"/>
          <p:cNvPicPr preferRelativeResize="0"/>
          <p:nvPr/>
        </p:nvPicPr>
        <p:blipFill rotWithShape="1">
          <a:blip r:embed="rId2"/>
          <a:srcRect l="76176" t="1088" r="1082"/>
          <a:stretch>
            <a:fillRect/>
          </a:stretch>
        </p:blipFill>
        <p:spPr>
          <a:xfrm>
            <a:off x="2386475" y="1142211"/>
            <a:ext cx="2302766" cy="55576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85" name="Google Shape;1185;p130"/>
          <p:cNvSpPr/>
          <p:nvPr/>
        </p:nvSpPr>
        <p:spPr>
          <a:xfrm>
            <a:off x="2386475" y="5904862"/>
            <a:ext cx="2302800" cy="261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86" name="Google Shape;1186;p130"/>
          <p:cNvCxnSpPr>
            <a:stCxn id="1185" idx="3"/>
            <a:endCxn id="1187" idx="1"/>
          </p:cNvCxnSpPr>
          <p:nvPr/>
        </p:nvCxnSpPr>
        <p:spPr>
          <a:xfrm rot="10800000" flipH="1">
            <a:off x="4689275" y="3694612"/>
            <a:ext cx="891300" cy="23412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8" name="Google Shape;1188;p1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30"/>
          <p:cNvPicPr preferRelativeResize="0"/>
          <p:nvPr/>
        </p:nvPicPr>
        <p:blipFill rotWithShape="1">
          <a:blip r:embed="rId4"/>
          <a:srcRect t="19270"/>
          <a:stretch>
            <a:fillRect/>
          </a:stretch>
        </p:blipFill>
        <p:spPr>
          <a:xfrm>
            <a:off x="5580500" y="1484233"/>
            <a:ext cx="3381533" cy="4420643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131" descr="Graphical user interface, text, application, chat or text message&#10;&#10;Description automatically generated"/>
          <p:cNvPicPr preferRelativeResize="0"/>
          <p:nvPr/>
        </p:nvPicPr>
        <p:blipFill rotWithShape="1">
          <a:blip r:embed="rId2"/>
          <a:srcRect l="477" t="1329" b="2350"/>
          <a:stretch>
            <a:fillRect/>
          </a:stretch>
        </p:blipFill>
        <p:spPr>
          <a:xfrm>
            <a:off x="236257" y="1148729"/>
            <a:ext cx="7735351" cy="53711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94" name="Google Shape;1194;p13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5" name="Google Shape;1195;p131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96" name="Google Shape;1196;p131"/>
          <p:cNvSpPr/>
          <p:nvPr/>
        </p:nvSpPr>
        <p:spPr>
          <a:xfrm>
            <a:off x="5532330" y="1652753"/>
            <a:ext cx="2439300" cy="34380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7" name="Google Shape;1197;p131"/>
          <p:cNvSpPr txBox="1"/>
          <p:nvPr/>
        </p:nvSpPr>
        <p:spPr>
          <a:xfrm>
            <a:off x="8264258" y="2576944"/>
            <a:ext cx="37893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Notes</a:t>
            </a:r>
            <a:endParaRPr sz="15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159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•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 the conversation when the issue is resolved/no follow up/no reply is required 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159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•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Fill up required information before closing the conversation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98" name="Google Shape;1198;p13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/>
          </a:p>
        </p:txBody>
      </p:sp>
      <p:pic>
        <p:nvPicPr>
          <p:cNvPr id="1199" name="Google Shape;1199;p1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31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Close Conversation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0" name="Google Shape;500;p97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01" name="Google Shape;501;p97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Main Tools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02" name="Google Shape;502;p97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Mechanism</a:t>
            </a:r>
            <a:endParaRPr sz="29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03" name="Google Shape;503;p97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04" name="Google Shape;504;p97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15982" y="253106"/>
            <a:ext cx="6702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05" name="Google Shape;505;p97"/>
          <p:cNvSpPr/>
          <p:nvPr/>
        </p:nvSpPr>
        <p:spPr>
          <a:xfrm rot="5400000">
            <a:off x="620804" y="2311573"/>
            <a:ext cx="2282400" cy="19467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06" name="Google Shape;506;p9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40663" y="2399875"/>
            <a:ext cx="1642675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97"/>
          <p:cNvSpPr/>
          <p:nvPr/>
        </p:nvSpPr>
        <p:spPr>
          <a:xfrm rot="5400000">
            <a:off x="2751904" y="2311573"/>
            <a:ext cx="2282400" cy="19467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08" name="Google Shape;508;p97"/>
          <p:cNvSpPr/>
          <p:nvPr/>
        </p:nvSpPr>
        <p:spPr>
          <a:xfrm rot="5400000">
            <a:off x="4883004" y="2311573"/>
            <a:ext cx="2282400" cy="19467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09" name="Google Shape;509;p97"/>
          <p:cNvSpPr/>
          <p:nvPr/>
        </p:nvSpPr>
        <p:spPr>
          <a:xfrm rot="5400000">
            <a:off x="7014104" y="2311573"/>
            <a:ext cx="2282400" cy="19467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10" name="Google Shape;510;p9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9358" y="2880575"/>
            <a:ext cx="588464" cy="6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97"/>
          <p:cNvSpPr/>
          <p:nvPr/>
        </p:nvSpPr>
        <p:spPr>
          <a:xfrm>
            <a:off x="1667827" y="2800150"/>
            <a:ext cx="915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</a:t>
            </a:r>
            <a:endParaRPr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Library</a:t>
            </a:r>
            <a:endParaRPr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12" name="Google Shape;512;p97" descr="logo"/>
          <p:cNvPicPr preferRelativeResize="0"/>
          <p:nvPr/>
        </p:nvPicPr>
        <p:blipFill rotWithShape="1">
          <a:blip r:embed="rId5"/>
          <a:srcRect t="29924" b="31010"/>
          <a:stretch>
            <a:fillRect/>
          </a:stretch>
        </p:blipFill>
        <p:spPr>
          <a:xfrm>
            <a:off x="3047350" y="2399875"/>
            <a:ext cx="1594061" cy="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97"/>
          <p:cNvPicPr preferRelativeResize="0"/>
          <p:nvPr/>
        </p:nvPicPr>
        <p:blipFill rotWithShape="1">
          <a:blip r:embed="rId6"/>
          <a:srcRect t="35297" b="33192"/>
          <a:stretch>
            <a:fillRect/>
          </a:stretch>
        </p:blipFill>
        <p:spPr>
          <a:xfrm>
            <a:off x="7077720" y="2587119"/>
            <a:ext cx="2050920" cy="6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97"/>
          <p:cNvPicPr preferRelativeResize="0"/>
          <p:nvPr/>
        </p:nvPicPr>
        <p:blipFill rotWithShape="1">
          <a:blip r:embed="rId7"/>
          <a:srcRect l="23089" t="16090" r="24108" b="14791"/>
          <a:stretch>
            <a:fillRect/>
          </a:stretch>
        </p:blipFill>
        <p:spPr>
          <a:xfrm>
            <a:off x="5202851" y="2355835"/>
            <a:ext cx="1642675" cy="120421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97"/>
          <p:cNvSpPr/>
          <p:nvPr/>
        </p:nvSpPr>
        <p:spPr>
          <a:xfrm>
            <a:off x="3133348" y="2847875"/>
            <a:ext cx="1519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6" name="Google Shape;516;p97"/>
          <p:cNvSpPr/>
          <p:nvPr/>
        </p:nvSpPr>
        <p:spPr>
          <a:xfrm rot="5400000">
            <a:off x="9145204" y="2311573"/>
            <a:ext cx="2282400" cy="19467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17" name="Google Shape;517;p97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9520026" y="2557875"/>
            <a:ext cx="794760" cy="70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97" descr="Aircall logo thumbnail transparent PNG - Stick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0385900" y="2557884"/>
            <a:ext cx="588474" cy="61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3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Video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06" name="Google Shape;1206;p13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7" name="Google Shape;1207;p132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None/>
            </a:pPr>
            <a:fld id="{00000000-1234-1234-1234-123412341234}" type="slidenum">
              <a:rPr lang="en-US" sz="900" b="1">
                <a:solidFill>
                  <a:srgbClr val="000000"/>
                </a:solidFill>
              </a:rPr>
            </a:fld>
            <a:endParaRPr sz="900" b="1">
              <a:solidFill>
                <a:srgbClr val="000000"/>
              </a:solidFill>
            </a:endParaRPr>
          </a:p>
        </p:txBody>
      </p:sp>
      <p:sp>
        <p:nvSpPr>
          <p:cNvPr id="1208" name="Google Shape;1208;p13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Call Flow (Video)</a:t>
            </a:r>
            <a:endParaRPr sz="27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09" name="Google Shape;1209;p132"/>
          <p:cNvSpPr txBox="1"/>
          <p:nvPr/>
        </p:nvSpPr>
        <p:spPr>
          <a:xfrm>
            <a:off x="663140" y="6127789"/>
            <a:ext cx="2566500" cy="323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Aircall</a:t>
            </a:r>
            <a:endParaRPr sz="15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10" name="Google Shape;1210;p132" descr="Aircall logo thumbnail transparent PNG - Stick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35650" y="243881"/>
            <a:ext cx="724835" cy="757083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32"/>
          <p:cNvSpPr txBox="1"/>
          <p:nvPr/>
        </p:nvSpPr>
        <p:spPr>
          <a:xfrm>
            <a:off x="3570067" y="6127788"/>
            <a:ext cx="7465500" cy="323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Intercom</a:t>
            </a:r>
            <a:endParaRPr sz="1500"/>
          </a:p>
        </p:txBody>
      </p:sp>
      <p:pic>
        <p:nvPicPr>
          <p:cNvPr id="1212" name="Google Shape;1212;p132" title="Aircall.mp4">
            <a:hlinkClick r:id="rId3"/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3150" y="1404475"/>
            <a:ext cx="2566276" cy="457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32" title="Intercom.mp4">
            <a:hlinkClick r:id="rId5"/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570075" y="1376600"/>
            <a:ext cx="7465576" cy="460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133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33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 (Email)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20" name="Google Shape;1220;p133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3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6" name="Google Shape;1226;p134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27" name="Google Shape;1227;p134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Creating Outbound Email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28" name="Google Shape;1228;p134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29" name="Google Shape;1229;p134" descr="Email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134"/>
          <p:cNvPicPr preferRelativeResize="0"/>
          <p:nvPr/>
        </p:nvPicPr>
        <p:blipFill rotWithShape="1">
          <a:blip r:embed="rId3"/>
          <a:srcRect r="1341"/>
          <a:stretch>
            <a:fillRect/>
          </a:stretch>
        </p:blipFill>
        <p:spPr>
          <a:xfrm>
            <a:off x="3053025" y="1144425"/>
            <a:ext cx="4999024" cy="5316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231" name="Google Shape;1231;p134"/>
          <p:cNvGrpSpPr/>
          <p:nvPr/>
        </p:nvGrpSpPr>
        <p:grpSpPr>
          <a:xfrm>
            <a:off x="237156" y="1570448"/>
            <a:ext cx="2586265" cy="4890890"/>
            <a:chOff x="180005" y="1144425"/>
            <a:chExt cx="2785422" cy="5218062"/>
          </a:xfrm>
        </p:grpSpPr>
        <p:pic>
          <p:nvPicPr>
            <p:cNvPr id="1232" name="Google Shape;1232;p13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80005" y="1146738"/>
              <a:ext cx="2785422" cy="521575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233" name="Google Shape;1233;p134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211725" y="1144425"/>
              <a:ext cx="1753700" cy="444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234" name="Google Shape;1234;p134"/>
          <p:cNvSpPr/>
          <p:nvPr/>
        </p:nvSpPr>
        <p:spPr>
          <a:xfrm>
            <a:off x="411580" y="1649590"/>
            <a:ext cx="308700" cy="262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5" name="Google Shape;1235;p134"/>
          <p:cNvGrpSpPr/>
          <p:nvPr/>
        </p:nvGrpSpPr>
        <p:grpSpPr>
          <a:xfrm>
            <a:off x="8386721" y="2648897"/>
            <a:ext cx="3578222" cy="2558782"/>
            <a:chOff x="8537535" y="2041115"/>
            <a:chExt cx="3315010" cy="2783100"/>
          </a:xfrm>
        </p:grpSpPr>
        <p:sp>
          <p:nvSpPr>
            <p:cNvPr id="1236" name="Google Shape;1236;p134"/>
            <p:cNvSpPr txBox="1"/>
            <p:nvPr/>
          </p:nvSpPr>
          <p:spPr>
            <a:xfrm>
              <a:off x="8537545" y="2379815"/>
              <a:ext cx="3315000" cy="24444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Create a new box conversation</a:t>
              </a:r>
              <a:endParaRPr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 panose="020000000000000000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“Conversation”.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 panose="020000000000000000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Select “Email”.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3429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The default email address is always from </a:t>
              </a:r>
              <a:r>
                <a:rPr lang="en-US" u="sng">
                  <a:solidFill>
                    <a:schemeClr val="hlink"/>
                  </a:solidFill>
                  <a:hlinkClick r:id="rId6"/>
                </a:rPr>
                <a:t>care@storehub.com</a:t>
              </a:r>
              <a:r>
                <a:rPr lang="en-US">
                  <a:solidFill>
                    <a:schemeClr val="dk1"/>
                  </a:solidFill>
                </a:rPr>
                <a:t> </a:t>
              </a:r>
              <a:endParaRPr lang="en-US">
                <a:solidFill>
                  <a:schemeClr val="dk1"/>
                </a:solidFill>
              </a:endParaRPr>
            </a:p>
            <a:p>
              <a:pPr marL="3429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AutoNum type="arabicPeriod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Fill in Subject &gt; Type in the content &gt; Send</a:t>
              </a: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237" name="Google Shape;1237;p134"/>
            <p:cNvSpPr txBox="1"/>
            <p:nvPr/>
          </p:nvSpPr>
          <p:spPr>
            <a:xfrm>
              <a:off x="8537535" y="2041115"/>
              <a:ext cx="3315000" cy="368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Steps</a:t>
              </a:r>
              <a:endPara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238" name="Google Shape;1238;p134"/>
          <p:cNvSpPr/>
          <p:nvPr/>
        </p:nvSpPr>
        <p:spPr>
          <a:xfrm>
            <a:off x="3501475" y="3410511"/>
            <a:ext cx="613500" cy="213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9" name="Google Shape;1239;p134"/>
          <p:cNvSpPr/>
          <p:nvPr/>
        </p:nvSpPr>
        <p:spPr>
          <a:xfrm>
            <a:off x="4103560" y="3694360"/>
            <a:ext cx="2285700" cy="262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0" name="Google Shape;1240;p134"/>
          <p:cNvSpPr/>
          <p:nvPr/>
        </p:nvSpPr>
        <p:spPr>
          <a:xfrm>
            <a:off x="798402" y="162348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1" name="Google Shape;1241;p134"/>
          <p:cNvSpPr/>
          <p:nvPr/>
        </p:nvSpPr>
        <p:spPr>
          <a:xfrm>
            <a:off x="4198702" y="334820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2" name="Google Shape;1242;p134"/>
          <p:cNvSpPr/>
          <p:nvPr/>
        </p:nvSpPr>
        <p:spPr>
          <a:xfrm>
            <a:off x="6465677" y="3645376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3" name="Google Shape;1243;p134"/>
          <p:cNvSpPr/>
          <p:nvPr/>
        </p:nvSpPr>
        <p:spPr>
          <a:xfrm>
            <a:off x="6846677" y="5975164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4" name="Google Shape;1244;p134"/>
          <p:cNvSpPr/>
          <p:nvPr/>
        </p:nvSpPr>
        <p:spPr>
          <a:xfrm>
            <a:off x="3501475" y="4369000"/>
            <a:ext cx="4332000" cy="20001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5" name="Google Shape;1245;p134"/>
          <p:cNvSpPr/>
          <p:nvPr/>
        </p:nvSpPr>
        <p:spPr>
          <a:xfrm>
            <a:off x="411573" y="2023500"/>
            <a:ext cx="2069100" cy="368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6" name="Google Shape;1246;p134"/>
          <p:cNvSpPr/>
          <p:nvPr/>
        </p:nvSpPr>
        <p:spPr>
          <a:xfrm>
            <a:off x="2576352" y="2023509"/>
            <a:ext cx="3810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3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2" name="Google Shape;1252;p135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53" name="Google Shape;1253;p135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54" name="Google Shape;1254;p135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Handling Inbound Email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55" name="Google Shape;1255;p135"/>
          <p:cNvSpPr/>
          <p:nvPr/>
        </p:nvSpPr>
        <p:spPr>
          <a:xfrm>
            <a:off x="753723" y="3927066"/>
            <a:ext cx="4386600" cy="7686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Layout</a:t>
            </a:r>
            <a:endParaRPr lang="en-US" sz="18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56" name="Google Shape;1256;p135" descr="Text, tabl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813962" y="1261416"/>
            <a:ext cx="5035270" cy="52979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57" name="Google Shape;1257;p135" descr="Email 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8" name="Google Shape;1258;p135"/>
          <p:cNvGrpSpPr/>
          <p:nvPr/>
        </p:nvGrpSpPr>
        <p:grpSpPr>
          <a:xfrm>
            <a:off x="427496" y="2533283"/>
            <a:ext cx="4387558" cy="966300"/>
            <a:chOff x="653146" y="1600460"/>
            <a:chExt cx="4387558" cy="966300"/>
          </a:xfrm>
        </p:grpSpPr>
        <p:sp>
          <p:nvSpPr>
            <p:cNvPr id="1259" name="Google Shape;1259;p135"/>
            <p:cNvSpPr/>
            <p:nvPr/>
          </p:nvSpPr>
          <p:spPr>
            <a:xfrm>
              <a:off x="976070" y="1600460"/>
              <a:ext cx="3962100" cy="966300"/>
            </a:xfrm>
            <a:prstGeom prst="roundRect">
              <a:avLst>
                <a:gd name="adj" fmla="val 3778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260" name="Google Shape;1260;p135" descr="Warning 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53146" y="1744314"/>
              <a:ext cx="654595" cy="654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1" name="Google Shape;1261;p135"/>
            <p:cNvSpPr txBox="1"/>
            <p:nvPr/>
          </p:nvSpPr>
          <p:spPr>
            <a:xfrm>
              <a:off x="1304504" y="1822008"/>
              <a:ext cx="3736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Char char="•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Email</a:t>
              </a:r>
              <a:r>
                <a:rPr lang="en-US" sz="1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is </a:t>
              </a:r>
              <a:r>
                <a:rPr lang="en-US" sz="1400" b="1">
                  <a:solidFill>
                    <a:srgbClr val="00206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auto</a:t>
              </a:r>
              <a:r>
                <a:rPr lang="en-US" sz="1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assigned to player</a:t>
              </a:r>
              <a:endPara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Player unable to choose their customer</a:t>
              </a:r>
              <a:endPara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7" name="Google Shape;1267;p136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68" name="Google Shape;1268;p136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Reply vs. Note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69" name="Google Shape;1269;p136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70" name="Google Shape;1270;p136" descr="Email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36"/>
          <p:cNvSpPr/>
          <p:nvPr/>
        </p:nvSpPr>
        <p:spPr>
          <a:xfrm>
            <a:off x="7116525" y="194377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2" name="Google Shape;1272;p136"/>
          <p:cNvSpPr/>
          <p:nvPr/>
        </p:nvSpPr>
        <p:spPr>
          <a:xfrm>
            <a:off x="7116525" y="472712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3" name="Google Shape;1273;p136"/>
          <p:cNvSpPr txBox="1"/>
          <p:nvPr/>
        </p:nvSpPr>
        <p:spPr>
          <a:xfrm>
            <a:off x="7780666" y="5100332"/>
            <a:ext cx="3309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 Note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leave internal note for the case </a:t>
            </a:r>
            <a:b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(It is not visible to merchant / customer view)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74" name="Google Shape;1274;p136"/>
          <p:cNvSpPr txBox="1"/>
          <p:nvPr/>
        </p:nvSpPr>
        <p:spPr>
          <a:xfrm>
            <a:off x="7780666" y="2480138"/>
            <a:ext cx="3897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Reply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reply to customer tickets by adding contents</a:t>
            </a:r>
            <a:endParaRPr lang="en-US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275" name="Google Shape;1275;p136"/>
          <p:cNvGrpSpPr/>
          <p:nvPr/>
        </p:nvGrpSpPr>
        <p:grpSpPr>
          <a:xfrm>
            <a:off x="499675" y="4023900"/>
            <a:ext cx="6370825" cy="2311520"/>
            <a:chOff x="499675" y="4023900"/>
            <a:chExt cx="6370825" cy="2311520"/>
          </a:xfrm>
        </p:grpSpPr>
        <p:pic>
          <p:nvPicPr>
            <p:cNvPr id="1276" name="Google Shape;1276;p13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99675" y="4711033"/>
              <a:ext cx="6370825" cy="162438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77" name="Google Shape;1277;p136"/>
            <p:cNvPicPr preferRelativeResize="0"/>
            <p:nvPr/>
          </p:nvPicPr>
          <p:blipFill rotWithShape="1">
            <a:blip r:embed="rId4"/>
            <a:srcRect l="3540" t="4718" r="2791" b="4898"/>
            <a:stretch>
              <a:fillRect/>
            </a:stretch>
          </p:blipFill>
          <p:spPr>
            <a:xfrm>
              <a:off x="850800" y="4023900"/>
              <a:ext cx="1499616" cy="7680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278" name="Google Shape;1278;p136"/>
          <p:cNvGrpSpPr/>
          <p:nvPr/>
        </p:nvGrpSpPr>
        <p:grpSpPr>
          <a:xfrm>
            <a:off x="499675" y="1234438"/>
            <a:ext cx="6370824" cy="2321768"/>
            <a:chOff x="499675" y="1234438"/>
            <a:chExt cx="6370824" cy="2321768"/>
          </a:xfrm>
        </p:grpSpPr>
        <p:pic>
          <p:nvPicPr>
            <p:cNvPr id="1279" name="Google Shape;1279;p136"/>
            <p:cNvPicPr preferRelativeResize="0"/>
            <p:nvPr/>
          </p:nvPicPr>
          <p:blipFill rotWithShape="1">
            <a:blip r:embed="rId5"/>
            <a:srcRect l="913" t="3911" r="893" b="3168"/>
            <a:stretch>
              <a:fillRect/>
            </a:stretch>
          </p:blipFill>
          <p:spPr>
            <a:xfrm>
              <a:off x="499675" y="1950204"/>
              <a:ext cx="6370824" cy="160600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80" name="Google Shape;1280;p136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843800" y="1234438"/>
              <a:ext cx="1499616" cy="7680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1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5045" y="3440430"/>
            <a:ext cx="4891175" cy="1242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86" name="Google Shape;1286;p1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10191" y="2024027"/>
            <a:ext cx="1698045" cy="169804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3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8" name="Google Shape;1288;p137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89" name="Google Shape;1289;p137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Macro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90" name="Google Shape;1290;p137" descr="Graphical user interface, text, application, email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2431" y="1630164"/>
            <a:ext cx="3747761" cy="22535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91" name="Google Shape;1291;p137"/>
          <p:cNvSpPr txBox="1"/>
          <p:nvPr/>
        </p:nvSpPr>
        <p:spPr>
          <a:xfrm>
            <a:off x="2664175" y="5409500"/>
            <a:ext cx="6563400" cy="954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Type “</a:t>
            </a:r>
            <a:r>
              <a:rPr lang="en-US" sz="14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#</a:t>
            </a: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at the Reply Box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correct macro on the popup box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need to check and edit the macro before sending out to customer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92" name="Google Shape;1292;p137"/>
          <p:cNvSpPr txBox="1"/>
          <p:nvPr/>
        </p:nvSpPr>
        <p:spPr>
          <a:xfrm>
            <a:off x="2664176" y="4976475"/>
            <a:ext cx="6563400" cy="338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Methods 1: How to use Macro</a:t>
            </a:r>
            <a:endParaRPr lang="en-US" sz="16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93" name="Google Shape;1293;p13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88158" y="1416865"/>
            <a:ext cx="4536352" cy="30451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94" name="Google Shape;1294;p137"/>
          <p:cNvSpPr/>
          <p:nvPr/>
        </p:nvSpPr>
        <p:spPr>
          <a:xfrm>
            <a:off x="468135" y="3699530"/>
            <a:ext cx="208800" cy="2793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5" name="Google Shape;1295;p137"/>
          <p:cNvSpPr/>
          <p:nvPr/>
        </p:nvSpPr>
        <p:spPr>
          <a:xfrm>
            <a:off x="6308235" y="1797734"/>
            <a:ext cx="4516200" cy="22701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96" name="Google Shape;1296;p137"/>
          <p:cNvCxnSpPr>
            <a:stCxn id="1294" idx="3"/>
            <a:endCxn id="1290" idx="1"/>
          </p:cNvCxnSpPr>
          <p:nvPr/>
        </p:nvCxnSpPr>
        <p:spPr>
          <a:xfrm rot="10800000" flipH="1">
            <a:off x="676935" y="2757080"/>
            <a:ext cx="185400" cy="10821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7" name="Google Shape;1297;p137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98" name="Google Shape;1298;p137" descr="Email 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10191" y="2024027"/>
            <a:ext cx="1698045" cy="169804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3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5" name="Google Shape;1305;p138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06" name="Google Shape;1306;p138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Macro (cont.)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07" name="Google Shape;1307;p138"/>
          <p:cNvSpPr txBox="1"/>
          <p:nvPr/>
        </p:nvSpPr>
        <p:spPr>
          <a:xfrm>
            <a:off x="2803563" y="5430394"/>
            <a:ext cx="5880300" cy="954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”</a:t>
            </a: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...</a:t>
            </a: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icon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correct macro on the popup box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need to check the macro before sending out to customer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08" name="Google Shape;1308;p138"/>
          <p:cNvSpPr txBox="1"/>
          <p:nvPr/>
        </p:nvSpPr>
        <p:spPr>
          <a:xfrm>
            <a:off x="2803563" y="4998136"/>
            <a:ext cx="5880300" cy="33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Methods 2: How to use Macro</a:t>
            </a:r>
            <a:endParaRPr lang="en-US" sz="16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09" name="Google Shape;1309;p1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88159" y="1454960"/>
            <a:ext cx="4462229" cy="2995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10" name="Google Shape;1310;p138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11" name="Google Shape;1311;p138" descr="Email 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3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81650" y="1757662"/>
            <a:ext cx="1154700" cy="14876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3" name="Google Shape;1313;p138"/>
          <p:cNvSpPr/>
          <p:nvPr/>
        </p:nvSpPr>
        <p:spPr>
          <a:xfrm>
            <a:off x="418677" y="1796326"/>
            <a:ext cx="431400" cy="2793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14" name="Google Shape;1314;p13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10420" y="3429000"/>
            <a:ext cx="4891175" cy="1242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5" name="Google Shape;1315;p138"/>
          <p:cNvSpPr/>
          <p:nvPr/>
        </p:nvSpPr>
        <p:spPr>
          <a:xfrm>
            <a:off x="943029" y="4323261"/>
            <a:ext cx="208800" cy="2793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16" name="Google Shape;1316;p138"/>
          <p:cNvCxnSpPr>
            <a:stCxn id="1315" idx="0"/>
            <a:endCxn id="1312" idx="2"/>
          </p:cNvCxnSpPr>
          <p:nvPr/>
        </p:nvCxnSpPr>
        <p:spPr>
          <a:xfrm rot="10800000">
            <a:off x="759129" y="3245361"/>
            <a:ext cx="288300" cy="10779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7" name="Google Shape;1317;p138" descr="Graphical user interface, text, application, email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472750" y="1612200"/>
            <a:ext cx="3508800" cy="21098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18" name="Google Shape;1318;p138"/>
          <p:cNvSpPr/>
          <p:nvPr/>
        </p:nvSpPr>
        <p:spPr>
          <a:xfrm>
            <a:off x="6288150" y="1818000"/>
            <a:ext cx="4462200" cy="2288100"/>
          </a:xfrm>
          <a:prstGeom prst="roundRect">
            <a:avLst>
              <a:gd name="adj" fmla="val 2758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139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39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 (Live Chat)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25" name="Google Shape;1325;p139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4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1" name="Google Shape;1331;p140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32" name="Google Shape;1332;p14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Chat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33" name="Google Shape;1333;p14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Outbound Bot Message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34" name="Google Shape;1334;p140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58797" y="1471418"/>
            <a:ext cx="2947447" cy="47407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35" name="Google Shape;1335;p140" descr="Graphical user interface, text, application&#10;&#10;Description automatically generated"/>
          <p:cNvPicPr preferRelativeResize="0"/>
          <p:nvPr/>
        </p:nvPicPr>
        <p:blipFill rotWithShape="1">
          <a:blip r:embed="rId3"/>
          <a:srcRect l="3614"/>
          <a:stretch>
            <a:fillRect/>
          </a:stretch>
        </p:blipFill>
        <p:spPr>
          <a:xfrm>
            <a:off x="583392" y="1471418"/>
            <a:ext cx="2947448" cy="47407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36" name="Google Shape;1336;p140"/>
          <p:cNvSpPr/>
          <p:nvPr/>
        </p:nvSpPr>
        <p:spPr>
          <a:xfrm>
            <a:off x="1082992" y="2964871"/>
            <a:ext cx="1875000" cy="5820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7" name="Google Shape;1337;p140"/>
          <p:cNvSpPr/>
          <p:nvPr/>
        </p:nvSpPr>
        <p:spPr>
          <a:xfrm>
            <a:off x="4274431" y="4053289"/>
            <a:ext cx="2154000" cy="17796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8" name="Google Shape;1338;p140"/>
          <p:cNvSpPr/>
          <p:nvPr/>
        </p:nvSpPr>
        <p:spPr>
          <a:xfrm>
            <a:off x="1082992" y="3607106"/>
            <a:ext cx="1875000" cy="10479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9" name="Google Shape;1339;p140"/>
          <p:cNvSpPr txBox="1"/>
          <p:nvPr/>
        </p:nvSpPr>
        <p:spPr>
          <a:xfrm>
            <a:off x="0" y="6519851"/>
            <a:ext cx="3850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5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40" name="Google Shape;1340;p140" descr="Chat bubbl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90872" y="195366"/>
            <a:ext cx="864358" cy="8643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40"/>
          <p:cNvSpPr/>
          <p:nvPr/>
        </p:nvSpPr>
        <p:spPr>
          <a:xfrm>
            <a:off x="7338175" y="1623625"/>
            <a:ext cx="1131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Team</a:t>
            </a:r>
            <a:endParaRPr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42" name="Google Shape;1342;p140"/>
          <p:cNvSpPr txBox="1"/>
          <p:nvPr/>
        </p:nvSpPr>
        <p:spPr>
          <a:xfrm>
            <a:off x="7172071" y="2205625"/>
            <a:ext cx="45348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5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048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 panose="020B0604020202020204"/>
              <a:buAutoNum type="arabicPeriod"/>
            </a:pPr>
            <a:r>
              <a:rPr lang="en-US" sz="1335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Send disclaimer to merchant to notify chat will be recorded for Training &amp; Quality Assurance purposes </a:t>
            </a:r>
            <a:endParaRPr lang="en-US" sz="1335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04800" marR="0" lvl="0" indent="-220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 panose="020B0604020202020204"/>
              <a:buNone/>
            </a:pPr>
            <a:endParaRPr sz="1335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048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 panose="020B0604020202020204"/>
              <a:buAutoNum type="arabicPeriod"/>
            </a:pPr>
            <a:r>
              <a:rPr lang="en-US" sz="1335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Informed on the accessibility to merchant’s BackOffice </a:t>
            </a:r>
            <a:endParaRPr lang="en-US" sz="1335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04800" marR="0" lvl="0" indent="-220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 panose="020B0604020202020204"/>
              <a:buNone/>
            </a:pPr>
            <a:endParaRPr sz="1335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048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 panose="020B0604020202020204"/>
              <a:buAutoNum type="arabicPeriod"/>
            </a:pPr>
            <a:r>
              <a:rPr lang="en-US" sz="1335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Provide relevant KB articles for merchant’s reference</a:t>
            </a:r>
            <a:endParaRPr lang="en-US" sz="1335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5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5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43" name="Google Shape;1343;p140"/>
          <p:cNvSpPr/>
          <p:nvPr/>
        </p:nvSpPr>
        <p:spPr>
          <a:xfrm>
            <a:off x="687032" y="3098328"/>
            <a:ext cx="3705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1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44" name="Google Shape;1344;p140"/>
          <p:cNvSpPr/>
          <p:nvPr/>
        </p:nvSpPr>
        <p:spPr>
          <a:xfrm>
            <a:off x="687025" y="3973616"/>
            <a:ext cx="3705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</a:t>
            </a:r>
            <a:endParaRPr sz="11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45" name="Google Shape;1345;p140"/>
          <p:cNvSpPr/>
          <p:nvPr/>
        </p:nvSpPr>
        <p:spPr>
          <a:xfrm>
            <a:off x="3850875" y="4785541"/>
            <a:ext cx="370500" cy="315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1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4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1" name="Google Shape;1351;p141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52" name="Google Shape;1352;p141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Handling Inbound Chat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53" name="Google Shape;1353;p141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51139" y="1170960"/>
            <a:ext cx="5610359" cy="55164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54" name="Google Shape;1354;p141"/>
          <p:cNvSpPr/>
          <p:nvPr/>
        </p:nvSpPr>
        <p:spPr>
          <a:xfrm>
            <a:off x="753723" y="3927066"/>
            <a:ext cx="4386600" cy="7686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Live Chat Layout</a:t>
            </a:r>
            <a:endParaRPr lang="en-US" sz="18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55" name="Google Shape;1355;p141"/>
          <p:cNvSpPr txBox="1"/>
          <p:nvPr/>
        </p:nvSpPr>
        <p:spPr>
          <a:xfrm>
            <a:off x="1082091" y="2653056"/>
            <a:ext cx="3736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Live chat is </a:t>
            </a:r>
            <a:r>
              <a:rPr lang="en-US" sz="1400" b="1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auto</a:t>
            </a: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assigned to player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unable to choose their live c</a:t>
            </a: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hat</a:t>
            </a:r>
            <a:endParaRPr lang="en-US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356" name="Google Shape;1356;p141"/>
          <p:cNvGrpSpPr/>
          <p:nvPr/>
        </p:nvGrpSpPr>
        <p:grpSpPr>
          <a:xfrm>
            <a:off x="403728" y="2485348"/>
            <a:ext cx="4285024" cy="966300"/>
            <a:chOff x="427496" y="2533283"/>
            <a:chExt cx="4285024" cy="966300"/>
          </a:xfrm>
        </p:grpSpPr>
        <p:sp>
          <p:nvSpPr>
            <p:cNvPr id="1357" name="Google Shape;1357;p141"/>
            <p:cNvSpPr/>
            <p:nvPr/>
          </p:nvSpPr>
          <p:spPr>
            <a:xfrm>
              <a:off x="750420" y="2533283"/>
              <a:ext cx="3962100" cy="966300"/>
            </a:xfrm>
            <a:prstGeom prst="roundRect">
              <a:avLst>
                <a:gd name="adj" fmla="val 3778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358" name="Google Shape;1358;p141" descr="Warning 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27496" y="2677137"/>
              <a:ext cx="654595" cy="6545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9" name="Google Shape;1359;p14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Chat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60" name="Google Shape;1360;p141" descr="Chat bubbl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90872" y="195366"/>
            <a:ext cx="864358" cy="86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8"/>
          <p:cNvPicPr preferRelativeResize="0"/>
          <p:nvPr/>
        </p:nvPicPr>
        <p:blipFill rotWithShape="1">
          <a:blip r:embed="rId1"/>
          <a:srcRect t="21991" b="21991"/>
          <a:stretch>
            <a:fillRect/>
          </a:stretch>
        </p:blipFill>
        <p:spPr>
          <a:xfrm>
            <a:off x="0" y="0"/>
            <a:ext cx="12192000" cy="454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9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3886" y="4789262"/>
            <a:ext cx="3638772" cy="75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98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64967" y="5919120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26" name="Google Shape;526;p9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3886" y="4712275"/>
            <a:ext cx="3638772" cy="75913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8"/>
          <p:cNvSpPr txBox="1"/>
          <p:nvPr/>
        </p:nvSpPr>
        <p:spPr>
          <a:xfrm>
            <a:off x="-308450" y="5482700"/>
            <a:ext cx="331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All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22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4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6" name="Google Shape;1366;p142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67" name="Google Shape;1367;p14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Reply vs. Note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68" name="Google Shape;1368;p142"/>
          <p:cNvSpPr txBox="1"/>
          <p:nvPr/>
        </p:nvSpPr>
        <p:spPr>
          <a:xfrm>
            <a:off x="8078825" y="4973270"/>
            <a:ext cx="38973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Note</a:t>
            </a:r>
            <a:endParaRPr sz="13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leave internal note for the case / summarise the case to relevant department</a:t>
            </a:r>
            <a:b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(It is not visible to merchant / customer view)</a:t>
            </a:r>
            <a:endParaRPr sz="12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69" name="Google Shape;1369;p142"/>
          <p:cNvSpPr txBox="1"/>
          <p:nvPr/>
        </p:nvSpPr>
        <p:spPr>
          <a:xfrm>
            <a:off x="8078816" y="2459313"/>
            <a:ext cx="3897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Reply</a:t>
            </a:r>
            <a:endParaRPr sz="13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reply to customer ticket by adding contents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70" name="Google Shape;1370;p14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Chat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371" name="Google Shape;1371;p142"/>
          <p:cNvGrpSpPr/>
          <p:nvPr/>
        </p:nvGrpSpPr>
        <p:grpSpPr>
          <a:xfrm>
            <a:off x="499675" y="1242762"/>
            <a:ext cx="6370824" cy="2313444"/>
            <a:chOff x="499675" y="1242762"/>
            <a:chExt cx="6370824" cy="2313444"/>
          </a:xfrm>
        </p:grpSpPr>
        <p:pic>
          <p:nvPicPr>
            <p:cNvPr id="1372" name="Google Shape;1372;p142"/>
            <p:cNvPicPr preferRelativeResize="0"/>
            <p:nvPr/>
          </p:nvPicPr>
          <p:blipFill rotWithShape="1">
            <a:blip r:embed="rId2"/>
            <a:srcRect l="913" t="3911" r="893" b="3168"/>
            <a:stretch>
              <a:fillRect/>
            </a:stretch>
          </p:blipFill>
          <p:spPr>
            <a:xfrm>
              <a:off x="499675" y="1950204"/>
              <a:ext cx="6370824" cy="160600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373" name="Google Shape;1373;p142"/>
            <p:cNvPicPr preferRelativeResize="0"/>
            <p:nvPr/>
          </p:nvPicPr>
          <p:blipFill rotWithShape="1">
            <a:blip r:embed="rId3"/>
            <a:srcRect l="2388" t="4200" r="72013" b="64358"/>
            <a:stretch>
              <a:fillRect/>
            </a:stretch>
          </p:blipFill>
          <p:spPr>
            <a:xfrm>
              <a:off x="849028" y="1242762"/>
              <a:ext cx="1503172" cy="76441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374" name="Google Shape;1374;p142"/>
          <p:cNvSpPr/>
          <p:nvPr/>
        </p:nvSpPr>
        <p:spPr>
          <a:xfrm>
            <a:off x="7116525" y="194377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75" name="Google Shape;1375;p142"/>
          <p:cNvSpPr/>
          <p:nvPr/>
        </p:nvSpPr>
        <p:spPr>
          <a:xfrm>
            <a:off x="7116525" y="472712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376" name="Google Shape;1376;p142"/>
          <p:cNvGrpSpPr/>
          <p:nvPr/>
        </p:nvGrpSpPr>
        <p:grpSpPr>
          <a:xfrm>
            <a:off x="499675" y="4011899"/>
            <a:ext cx="6370825" cy="2323521"/>
            <a:chOff x="499675" y="4011899"/>
            <a:chExt cx="6370825" cy="2323521"/>
          </a:xfrm>
        </p:grpSpPr>
        <p:pic>
          <p:nvPicPr>
            <p:cNvPr id="1377" name="Google Shape;1377;p14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499675" y="4711033"/>
              <a:ext cx="6370825" cy="162438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378" name="Google Shape;1378;p142"/>
            <p:cNvPicPr preferRelativeResize="0"/>
            <p:nvPr/>
          </p:nvPicPr>
          <p:blipFill rotWithShape="1">
            <a:blip r:embed="rId5"/>
            <a:srcRect b="6881"/>
            <a:stretch>
              <a:fillRect/>
            </a:stretch>
          </p:blipFill>
          <p:spPr>
            <a:xfrm>
              <a:off x="843725" y="4011899"/>
              <a:ext cx="1499616" cy="7680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1379" name="Google Shape;1379;p142" descr="Chat bubbl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990872" y="195366"/>
            <a:ext cx="864358" cy="86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1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10191" y="2024027"/>
            <a:ext cx="1698045" cy="169804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4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6" name="Google Shape;1386;p143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87" name="Google Shape;1387;p143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Macro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88" name="Google Shape;1388;p143" descr="Text, chat or text messag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136" y="3358131"/>
            <a:ext cx="4536352" cy="1096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89" name="Google Shape;1389;p143"/>
          <p:cNvSpPr txBox="1"/>
          <p:nvPr/>
        </p:nvSpPr>
        <p:spPr>
          <a:xfrm>
            <a:off x="2650175" y="5379300"/>
            <a:ext cx="6409800" cy="954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Type “</a:t>
            </a:r>
            <a:r>
              <a:rPr lang="en-US" sz="14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#</a:t>
            </a: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at the Reply Box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correct macro on the popup box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need to check and edit the macro before sending out to customer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90" name="Google Shape;1390;p143"/>
          <p:cNvSpPr txBox="1"/>
          <p:nvPr/>
        </p:nvSpPr>
        <p:spPr>
          <a:xfrm>
            <a:off x="2650176" y="4953000"/>
            <a:ext cx="6409800" cy="33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Methods 1: How to use Macro</a:t>
            </a:r>
            <a:endParaRPr lang="en-US" sz="16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91" name="Google Shape;1391;p143"/>
          <p:cNvSpPr/>
          <p:nvPr/>
        </p:nvSpPr>
        <p:spPr>
          <a:xfrm>
            <a:off x="468125" y="3699526"/>
            <a:ext cx="285600" cy="3150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92" name="Google Shape;1392;p143"/>
          <p:cNvCxnSpPr>
            <a:stCxn id="1391" idx="3"/>
            <a:endCxn id="1393" idx="1"/>
          </p:cNvCxnSpPr>
          <p:nvPr/>
        </p:nvCxnSpPr>
        <p:spPr>
          <a:xfrm rot="10800000" flipH="1">
            <a:off x="753725" y="2648626"/>
            <a:ext cx="177300" cy="12084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4" name="Google Shape;1394;p143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Chat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95" name="Google Shape;1395;p143" descr="Chat bubbl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90872" y="195366"/>
            <a:ext cx="864358" cy="86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4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30976" y="1575174"/>
            <a:ext cx="3747850" cy="214689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96" name="Google Shape;1396;p14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308236" y="1039199"/>
            <a:ext cx="5251704" cy="36336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97" name="Google Shape;1397;p143"/>
          <p:cNvSpPr/>
          <p:nvPr/>
        </p:nvSpPr>
        <p:spPr>
          <a:xfrm>
            <a:off x="6308225" y="1285263"/>
            <a:ext cx="5041800" cy="2921100"/>
          </a:xfrm>
          <a:prstGeom prst="roundRect">
            <a:avLst>
              <a:gd name="adj" fmla="val 2758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Google Shape;1402;p1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10191" y="2024027"/>
            <a:ext cx="1698045" cy="169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1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8944" y="3358131"/>
            <a:ext cx="4536351" cy="1096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04" name="Google Shape;1404;p14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5" name="Google Shape;1405;p144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06" name="Google Shape;1406;p144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Macro (cont.)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07" name="Google Shape;1407;p144"/>
          <p:cNvSpPr txBox="1"/>
          <p:nvPr/>
        </p:nvSpPr>
        <p:spPr>
          <a:xfrm>
            <a:off x="2695300" y="5345300"/>
            <a:ext cx="6346500" cy="954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”Bookmark” icon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correct macro on the popup box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need to check and edit the macro before sending out to customer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08" name="Google Shape;1408;p144"/>
          <p:cNvSpPr txBox="1"/>
          <p:nvPr/>
        </p:nvSpPr>
        <p:spPr>
          <a:xfrm>
            <a:off x="2695301" y="4936200"/>
            <a:ext cx="6346500" cy="33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Methods 2: How to use Macro</a:t>
            </a:r>
            <a:endParaRPr lang="en-US" sz="16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09" name="Google Shape;1409;p144"/>
          <p:cNvSpPr/>
          <p:nvPr/>
        </p:nvSpPr>
        <p:spPr>
          <a:xfrm>
            <a:off x="753763" y="4139513"/>
            <a:ext cx="247200" cy="2721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410" name="Google Shape;1410;p144"/>
          <p:cNvCxnSpPr>
            <a:stCxn id="1409" idx="3"/>
            <a:endCxn id="1411" idx="2"/>
          </p:cNvCxnSpPr>
          <p:nvPr/>
        </p:nvCxnSpPr>
        <p:spPr>
          <a:xfrm rot="10800000" flipH="1">
            <a:off x="1000963" y="3627263"/>
            <a:ext cx="2051100" cy="648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2" name="Google Shape;1412;p144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Chat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413" name="Google Shape;1413;p14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12175" y="1721824"/>
            <a:ext cx="3491660" cy="19936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1" name="Google Shape;1411;p144"/>
          <p:cNvSpPr/>
          <p:nvPr/>
        </p:nvSpPr>
        <p:spPr>
          <a:xfrm>
            <a:off x="1360275" y="1772200"/>
            <a:ext cx="3383400" cy="1855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14" name="Google Shape;1414;p14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079811" y="1255962"/>
            <a:ext cx="5578965" cy="32341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15" name="Google Shape;1415;p144"/>
          <p:cNvSpPr/>
          <p:nvPr/>
        </p:nvSpPr>
        <p:spPr>
          <a:xfrm>
            <a:off x="6079900" y="1543600"/>
            <a:ext cx="5579100" cy="2311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16" name="Google Shape;1416;p144" descr="Chat bubbl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990872" y="195366"/>
            <a:ext cx="864358" cy="86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4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22" name="Google Shape;1422;p145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Tagging for Chat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23" name="Google Shape;1423;p145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24" name="Google Shape;1424;p145"/>
          <p:cNvSpPr txBox="1"/>
          <p:nvPr/>
        </p:nvSpPr>
        <p:spPr>
          <a:xfrm>
            <a:off x="0" y="6519851"/>
            <a:ext cx="3850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5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FCR = First Contact Resolution</a:t>
            </a:r>
            <a:endParaRPr sz="1865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25" name="Google Shape;1425;p145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Chat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426" name="Google Shape;1426;p145" descr="Chat bubbl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90872" y="195366"/>
            <a:ext cx="864358" cy="86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6839" y="1335633"/>
            <a:ext cx="6361811" cy="46910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28" name="Google Shape;1428;p145"/>
          <p:cNvSpPr/>
          <p:nvPr/>
        </p:nvSpPr>
        <p:spPr>
          <a:xfrm>
            <a:off x="4293125" y="1387797"/>
            <a:ext cx="324000" cy="382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9" name="Google Shape;1429;p145"/>
          <p:cNvSpPr txBox="1"/>
          <p:nvPr/>
        </p:nvSpPr>
        <p:spPr>
          <a:xfrm>
            <a:off x="9041700" y="2517300"/>
            <a:ext cx="2922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Required Details before Closing Conversation</a:t>
            </a:r>
            <a:endParaRPr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AutoNum type="arabicPeriod"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Case Resolved (FCR)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AutoNum type="arabicPeriod"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Accepted CCT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AutoNum type="arabicPeriod"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Account Name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AutoNum type="arabicPeriod"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Printer Issue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AutoNum type="arabicPeriod"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Printer Issue Root Cause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AutoNum type="arabicPeriod"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Report Related Issue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AutoNum type="arabicPeriod"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Report Issue Root Cause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AutoNum type="arabicPeriod"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Type Of Request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30" name="Google Shape;1430;p1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919943" y="1356383"/>
            <a:ext cx="2071594" cy="41962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1" name="Google Shape;1431;p145"/>
          <p:cNvSpPr txBox="1"/>
          <p:nvPr/>
        </p:nvSpPr>
        <p:spPr>
          <a:xfrm rot="-360">
            <a:off x="9025931" y="4971058"/>
            <a:ext cx="286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 Conversation Button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32" name="Google Shape;1432;p14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086632" y="4992118"/>
            <a:ext cx="36195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p145"/>
          <p:cNvGrpSpPr/>
          <p:nvPr/>
        </p:nvGrpSpPr>
        <p:grpSpPr>
          <a:xfrm>
            <a:off x="6966970" y="2294200"/>
            <a:ext cx="1806789" cy="2844000"/>
            <a:chOff x="7030125" y="2294200"/>
            <a:chExt cx="1743500" cy="2844000"/>
          </a:xfrm>
        </p:grpSpPr>
        <p:sp>
          <p:nvSpPr>
            <p:cNvPr id="1434" name="Google Shape;1434;p145"/>
            <p:cNvSpPr/>
            <p:nvPr/>
          </p:nvSpPr>
          <p:spPr>
            <a:xfrm>
              <a:off x="7030125" y="2294200"/>
              <a:ext cx="1559700" cy="2844000"/>
            </a:xfrm>
            <a:prstGeom prst="rect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145"/>
            <p:cNvSpPr/>
            <p:nvPr/>
          </p:nvSpPr>
          <p:spPr>
            <a:xfrm>
              <a:off x="8449625" y="2426456"/>
              <a:ext cx="324000" cy="2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436" name="Google Shape;1436;p145"/>
            <p:cNvSpPr/>
            <p:nvPr/>
          </p:nvSpPr>
          <p:spPr>
            <a:xfrm>
              <a:off x="8449625" y="2763128"/>
              <a:ext cx="324000" cy="2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1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437" name="Google Shape;1437;p145"/>
            <p:cNvSpPr/>
            <p:nvPr/>
          </p:nvSpPr>
          <p:spPr>
            <a:xfrm>
              <a:off x="8449625" y="3094325"/>
              <a:ext cx="324000" cy="2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1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438" name="Google Shape;1438;p145"/>
            <p:cNvSpPr/>
            <p:nvPr/>
          </p:nvSpPr>
          <p:spPr>
            <a:xfrm>
              <a:off x="8449625" y="3422972"/>
              <a:ext cx="324000" cy="2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</a:t>
              </a:r>
              <a:endParaRPr sz="11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439" name="Google Shape;1439;p145"/>
            <p:cNvSpPr/>
            <p:nvPr/>
          </p:nvSpPr>
          <p:spPr>
            <a:xfrm>
              <a:off x="8449625" y="3761487"/>
              <a:ext cx="324000" cy="2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</a:t>
              </a:r>
              <a:endParaRPr sz="11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440" name="Google Shape;1440;p145"/>
            <p:cNvSpPr/>
            <p:nvPr/>
          </p:nvSpPr>
          <p:spPr>
            <a:xfrm>
              <a:off x="8449625" y="4088534"/>
              <a:ext cx="324000" cy="2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6</a:t>
              </a:r>
              <a:endParaRPr sz="11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441" name="Google Shape;1441;p145"/>
            <p:cNvSpPr/>
            <p:nvPr/>
          </p:nvSpPr>
          <p:spPr>
            <a:xfrm>
              <a:off x="8449625" y="4430656"/>
              <a:ext cx="324000" cy="2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7</a:t>
              </a:r>
              <a:endParaRPr sz="11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442" name="Google Shape;1442;p145"/>
            <p:cNvSpPr/>
            <p:nvPr/>
          </p:nvSpPr>
          <p:spPr>
            <a:xfrm>
              <a:off x="8449625" y="4772766"/>
              <a:ext cx="324000" cy="2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8</a:t>
              </a:r>
              <a:endParaRPr sz="11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443" name="Google Shape;1443;p14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8800083" flipH="1">
            <a:off x="4433809" y="795316"/>
            <a:ext cx="2760307" cy="192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4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49" name="Google Shape;1449;p146"/>
          <p:cNvSpPr txBox="1"/>
          <p:nvPr/>
        </p:nvSpPr>
        <p:spPr>
          <a:xfrm>
            <a:off x="4568992" y="1397089"/>
            <a:ext cx="3992100" cy="2031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Account Name</a:t>
            </a:r>
            <a:endParaRPr sz="160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Key in manually as per </a:t>
            </a: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Chargebee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subscription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•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You will be able to locate Company Name from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User Data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•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Alternatively, the </a:t>
            </a:r>
            <a:r>
              <a:rPr lang="en-US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Name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can be found from the beginning of the conversation which filtered by the AutoBot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50" name="Google Shape;1450;p146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Tagging for Chat (cont.)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51" name="Google Shape;1451;p146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Chat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452" name="Google Shape;1452;p146"/>
          <p:cNvGrpSpPr/>
          <p:nvPr/>
        </p:nvGrpSpPr>
        <p:grpSpPr>
          <a:xfrm>
            <a:off x="9313166" y="845500"/>
            <a:ext cx="2047300" cy="3446276"/>
            <a:chOff x="9175991" y="826175"/>
            <a:chExt cx="2047300" cy="3446276"/>
          </a:xfrm>
        </p:grpSpPr>
        <p:pic>
          <p:nvPicPr>
            <p:cNvPr id="1453" name="Google Shape;1453;p14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9175991" y="826175"/>
              <a:ext cx="2047300" cy="344627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454" name="Google Shape;1454;p146"/>
            <p:cNvSpPr/>
            <p:nvPr/>
          </p:nvSpPr>
          <p:spPr>
            <a:xfrm>
              <a:off x="9235892" y="3704022"/>
              <a:ext cx="1457700" cy="2049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55" name="Google Shape;1455;p146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456" name="Google Shape;1456;p1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95050" y="4423403"/>
            <a:ext cx="3710809" cy="1733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57" name="Google Shape;1457;p146"/>
          <p:cNvSpPr/>
          <p:nvPr/>
        </p:nvSpPr>
        <p:spPr>
          <a:xfrm>
            <a:off x="7717679" y="4647875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8" name="Google Shape;1458;p146"/>
          <p:cNvSpPr txBox="1"/>
          <p:nvPr/>
        </p:nvSpPr>
        <p:spPr>
          <a:xfrm>
            <a:off x="4569000" y="4112225"/>
            <a:ext cx="3009300" cy="1000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Type of Request</a:t>
            </a:r>
            <a:endParaRPr sz="16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Tag as per Merchant’s type of request/inquiry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459" name="Google Shape;1459;p146"/>
          <p:cNvGrpSpPr/>
          <p:nvPr/>
        </p:nvGrpSpPr>
        <p:grpSpPr>
          <a:xfrm>
            <a:off x="308200" y="1996351"/>
            <a:ext cx="2612074" cy="3401699"/>
            <a:chOff x="308200" y="2288876"/>
            <a:chExt cx="2612074" cy="3401699"/>
          </a:xfrm>
        </p:grpSpPr>
        <p:grpSp>
          <p:nvGrpSpPr>
            <p:cNvPr id="1460" name="Google Shape;1460;p146"/>
            <p:cNvGrpSpPr/>
            <p:nvPr/>
          </p:nvGrpSpPr>
          <p:grpSpPr>
            <a:xfrm>
              <a:off x="308200" y="2288876"/>
              <a:ext cx="2612074" cy="3401699"/>
              <a:chOff x="437075" y="2094276"/>
              <a:chExt cx="2612074" cy="3401699"/>
            </a:xfrm>
          </p:grpSpPr>
          <p:pic>
            <p:nvPicPr>
              <p:cNvPr id="1461" name="Google Shape;1461;p146"/>
              <p:cNvPicPr preferRelativeResize="0"/>
              <p:nvPr/>
            </p:nvPicPr>
            <p:blipFill rotWithShape="1">
              <a:blip r:embed="rId4"/>
              <a:srcRect t="29617" r="42263"/>
              <a:stretch>
                <a:fillRect/>
              </a:stretch>
            </p:blipFill>
            <p:spPr>
              <a:xfrm>
                <a:off x="437075" y="2094276"/>
                <a:ext cx="2612074" cy="3401699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1462" name="Google Shape;1462;p146"/>
              <p:cNvSpPr/>
              <p:nvPr/>
            </p:nvSpPr>
            <p:spPr>
              <a:xfrm>
                <a:off x="539383" y="3692679"/>
                <a:ext cx="2254500" cy="204900"/>
              </a:xfrm>
              <a:prstGeom prst="rect">
                <a:avLst/>
              </a:prstGeom>
              <a:noFill/>
              <a:ln w="1905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63" name="Google Shape;1463;p146"/>
            <p:cNvSpPr/>
            <p:nvPr/>
          </p:nvSpPr>
          <p:spPr>
            <a:xfrm>
              <a:off x="402883" y="2336629"/>
              <a:ext cx="2254500" cy="2049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64" name="Google Shape;1464;p146"/>
          <p:cNvSpPr/>
          <p:nvPr/>
        </p:nvSpPr>
        <p:spPr>
          <a:xfrm>
            <a:off x="8718142" y="2268900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65" name="Google Shape;1465;p14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362702" flipH="1">
            <a:off x="2347334" y="3040791"/>
            <a:ext cx="2760307" cy="192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4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437298">
            <a:off x="2347334" y="916076"/>
            <a:ext cx="2760307" cy="192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4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2" name="Google Shape;1472;p147"/>
          <p:cNvSpPr txBox="1"/>
          <p:nvPr/>
        </p:nvSpPr>
        <p:spPr>
          <a:xfrm>
            <a:off x="4936175" y="1548775"/>
            <a:ext cx="3012300" cy="1477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Printer Issue</a:t>
            </a:r>
            <a:endParaRPr sz="16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Tag is required if it is regarding to printer issue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Notes: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2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it’s not printer issue, select </a:t>
            </a:r>
            <a:endParaRPr sz="12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       “</a:t>
            </a:r>
            <a:r>
              <a:rPr lang="en-US" sz="1200" b="1" i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X</a:t>
            </a:r>
            <a:r>
              <a:rPr lang="en-US" sz="12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Non Printer Related</a:t>
            </a: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73" name="Google Shape;1473;p147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Tagging for Chat (cont.)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74" name="Google Shape;1474;p147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Chat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475" name="Google Shape;1475;p147"/>
          <p:cNvGrpSpPr/>
          <p:nvPr/>
        </p:nvGrpSpPr>
        <p:grpSpPr>
          <a:xfrm>
            <a:off x="700400" y="2777422"/>
            <a:ext cx="2612074" cy="1814075"/>
            <a:chOff x="723300" y="2811772"/>
            <a:chExt cx="2612074" cy="1814075"/>
          </a:xfrm>
        </p:grpSpPr>
        <p:pic>
          <p:nvPicPr>
            <p:cNvPr id="1476" name="Google Shape;1476;p147"/>
            <p:cNvPicPr preferRelativeResize="0"/>
            <p:nvPr/>
          </p:nvPicPr>
          <p:blipFill rotWithShape="1">
            <a:blip r:embed="rId2"/>
            <a:srcRect t="62466" r="42263"/>
            <a:stretch>
              <a:fillRect/>
            </a:stretch>
          </p:blipFill>
          <p:spPr>
            <a:xfrm>
              <a:off x="723300" y="2811772"/>
              <a:ext cx="2612074" cy="1814075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477" name="Google Shape;1477;p147"/>
            <p:cNvSpPr/>
            <p:nvPr/>
          </p:nvSpPr>
          <p:spPr>
            <a:xfrm>
              <a:off x="814158" y="3593304"/>
              <a:ext cx="2254500" cy="2049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78" name="Google Shape;1478;p147"/>
          <p:cNvSpPr txBox="1"/>
          <p:nvPr/>
        </p:nvSpPr>
        <p:spPr>
          <a:xfrm>
            <a:off x="4936175" y="4007850"/>
            <a:ext cx="3012300" cy="1477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Printer Issue Root Cause</a:t>
            </a:r>
            <a:endParaRPr sz="16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Tag is required for the printer issue root cause, </a:t>
            </a:r>
            <a:r>
              <a:rPr lang="en-US" sz="12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any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Notes: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2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it is not printer issue, select </a:t>
            </a:r>
            <a:endParaRPr sz="12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       “Not a Printer Issue</a:t>
            </a: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79" name="Google Shape;1479;p147"/>
          <p:cNvSpPr/>
          <p:nvPr/>
        </p:nvSpPr>
        <p:spPr>
          <a:xfrm>
            <a:off x="8170654" y="2143375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80" name="Google Shape;1480;p1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830826" y="759812"/>
            <a:ext cx="2386244" cy="25663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81" name="Google Shape;1481;p147"/>
          <p:cNvSpPr/>
          <p:nvPr/>
        </p:nvSpPr>
        <p:spPr>
          <a:xfrm>
            <a:off x="8170654" y="4602450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2" name="Google Shape;1482;p147"/>
          <p:cNvSpPr/>
          <p:nvPr/>
        </p:nvSpPr>
        <p:spPr>
          <a:xfrm>
            <a:off x="791084" y="3802954"/>
            <a:ext cx="2254500" cy="204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83" name="Google Shape;1483;p14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830825" y="3503900"/>
            <a:ext cx="2386251" cy="316301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84" name="Google Shape;1484;p147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485" name="Google Shape;1485;p147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700029">
            <a:off x="2793597" y="2270491"/>
            <a:ext cx="2760307" cy="19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47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362702" flipH="1">
            <a:off x="2793597" y="3292716"/>
            <a:ext cx="2760307" cy="192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1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8100" y="1802525"/>
            <a:ext cx="3274450" cy="3530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92" name="Google Shape;1492;p14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3" name="Google Shape;1493;p148"/>
          <p:cNvSpPr txBox="1"/>
          <p:nvPr/>
        </p:nvSpPr>
        <p:spPr>
          <a:xfrm>
            <a:off x="4652250" y="1151738"/>
            <a:ext cx="3012300" cy="1477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Report Related Issue</a:t>
            </a:r>
            <a:endParaRPr sz="16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Tag is required if it is regarding to printer issue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Notes: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2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it’s not printer issue, select </a:t>
            </a:r>
            <a:endParaRPr sz="12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       “</a:t>
            </a:r>
            <a:r>
              <a:rPr lang="en-US" sz="1200" b="1" i="1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X</a:t>
            </a:r>
            <a:r>
              <a:rPr lang="en-US" sz="12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Not report related issue”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94" name="Google Shape;1494;p148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Tagging for Chat (cont.)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95" name="Google Shape;1495;p148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Chat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96" name="Google Shape;1496;p148"/>
          <p:cNvSpPr txBox="1"/>
          <p:nvPr/>
        </p:nvSpPr>
        <p:spPr>
          <a:xfrm>
            <a:off x="4652250" y="3331725"/>
            <a:ext cx="3012300" cy="1477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Report Issue Root Cause</a:t>
            </a:r>
            <a:endParaRPr sz="16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Tag is required for the report issue root cause, </a:t>
            </a:r>
            <a:r>
              <a:rPr lang="en-US" sz="12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any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Notes: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2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it is not printer issue, select </a:t>
            </a:r>
            <a:endParaRPr sz="12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2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       “Not a report issue</a:t>
            </a: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97" name="Google Shape;1497;p148"/>
          <p:cNvSpPr/>
          <p:nvPr/>
        </p:nvSpPr>
        <p:spPr>
          <a:xfrm>
            <a:off x="7941629" y="1746350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8" name="Google Shape;1498;p148"/>
          <p:cNvSpPr/>
          <p:nvPr/>
        </p:nvSpPr>
        <p:spPr>
          <a:xfrm>
            <a:off x="7941629" y="3926313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9" name="Google Shape;1499;p148"/>
          <p:cNvSpPr/>
          <p:nvPr/>
        </p:nvSpPr>
        <p:spPr>
          <a:xfrm>
            <a:off x="493408" y="2356804"/>
            <a:ext cx="2254500" cy="204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0" name="Google Shape;1500;p148"/>
          <p:cNvSpPr/>
          <p:nvPr/>
        </p:nvSpPr>
        <p:spPr>
          <a:xfrm>
            <a:off x="493409" y="2610046"/>
            <a:ext cx="2254500" cy="204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01" name="Google Shape;1501;p1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56700" y="713774"/>
            <a:ext cx="2948900" cy="21229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02" name="Google Shape;1502;p1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656695" y="3011729"/>
            <a:ext cx="2948902" cy="37319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03" name="Google Shape;1503;p148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504" name="Google Shape;1504;p148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437298">
            <a:off x="2558609" y="1157116"/>
            <a:ext cx="2760307" cy="192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148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099971" flipH="1">
            <a:off x="2558609" y="2188966"/>
            <a:ext cx="2760307" cy="192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1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11200" y="1988888"/>
            <a:ext cx="2560750" cy="265924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11" name="Google Shape;1511;p14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2" name="Google Shape;1512;p14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Tagging for Chat (cont.)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13" name="Google Shape;1513;p14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Chat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14" name="Google Shape;1514;p149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515" name="Google Shape;1515;p1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44475" y="2940525"/>
            <a:ext cx="3348807" cy="2159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16" name="Google Shape;1516;p149"/>
          <p:cNvSpPr txBox="1"/>
          <p:nvPr/>
        </p:nvSpPr>
        <p:spPr>
          <a:xfrm>
            <a:off x="4612685" y="3192650"/>
            <a:ext cx="3012300" cy="1847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Case Resolved?FCR</a:t>
            </a:r>
            <a:endParaRPr sz="16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Tag as per case resolution status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Notes: </a:t>
            </a:r>
            <a:r>
              <a:rPr lang="en-US" sz="12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tagging is based on the status of the end conversation.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17" name="Google Shape;1517;p149"/>
          <p:cNvSpPr/>
          <p:nvPr/>
        </p:nvSpPr>
        <p:spPr>
          <a:xfrm>
            <a:off x="747599" y="2572125"/>
            <a:ext cx="2223600" cy="368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8" name="Google Shape;1518;p149"/>
          <p:cNvSpPr/>
          <p:nvPr/>
        </p:nvSpPr>
        <p:spPr>
          <a:xfrm>
            <a:off x="7715717" y="3841000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19" name="Google Shape;1519;p14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8499728" flipH="1">
            <a:off x="2550959" y="2073240"/>
            <a:ext cx="2760307" cy="192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49" descr="Chat bubbl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990872" y="195366"/>
            <a:ext cx="864358" cy="86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5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26" name="Google Shape;1526;p150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27" name="Google Shape;1527;p150"/>
          <p:cNvSpPr txBox="1"/>
          <p:nvPr/>
        </p:nvSpPr>
        <p:spPr>
          <a:xfrm>
            <a:off x="-426844" y="7079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Close Conversation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28" name="Google Shape;1528;p150"/>
          <p:cNvSpPr txBox="1"/>
          <p:nvPr/>
        </p:nvSpPr>
        <p:spPr>
          <a:xfrm>
            <a:off x="7439824" y="2921088"/>
            <a:ext cx="4415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Notes</a:t>
            </a:r>
            <a:endParaRPr sz="16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 order to close the conversation, tagging on all required details </a:t>
            </a: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(attributes)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is a MUST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9" name="Google Shape;1529;p15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Chat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530" name="Google Shape;1530;p150" descr="Chat bubbl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90872" y="195366"/>
            <a:ext cx="864358" cy="86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1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8414" y="1335621"/>
            <a:ext cx="6361811" cy="46910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32" name="Google Shape;1532;p150"/>
          <p:cNvSpPr/>
          <p:nvPr/>
        </p:nvSpPr>
        <p:spPr>
          <a:xfrm>
            <a:off x="4286355" y="1406445"/>
            <a:ext cx="331500" cy="3150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3" name="Google Shape;1533;p15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93051" y="1406449"/>
            <a:ext cx="2230825" cy="4518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34" name="Google Shape;1534;p150"/>
          <p:cNvSpPr/>
          <p:nvPr/>
        </p:nvSpPr>
        <p:spPr>
          <a:xfrm>
            <a:off x="5058075" y="1466300"/>
            <a:ext cx="2034600" cy="101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35" name="Google Shape;1535;p150"/>
          <p:cNvCxnSpPr>
            <a:stCxn id="1532" idx="3"/>
            <a:endCxn id="1534" idx="1"/>
          </p:cNvCxnSpPr>
          <p:nvPr/>
        </p:nvCxnSpPr>
        <p:spPr>
          <a:xfrm>
            <a:off x="4617855" y="1563945"/>
            <a:ext cx="440100" cy="4104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Google Shape;1540;p151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51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542" name="Google Shape;1542;p151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151" descr="Settings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09558" y="4999393"/>
            <a:ext cx="616964" cy="616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9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3" name="Google Shape;533;p99"/>
          <p:cNvSpPr txBox="1"/>
          <p:nvPr/>
        </p:nvSpPr>
        <p:spPr>
          <a:xfrm>
            <a:off x="1400769" y="5423353"/>
            <a:ext cx="341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 at </a:t>
            </a:r>
            <a:r>
              <a:rPr lang="en-US" sz="1400" b="0" i="0" u="sng" strike="noStrike" cap="none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https://www.storehub.com/</a:t>
            </a:r>
            <a:endParaRPr sz="1400" b="0" i="0" u="none" strike="noStrike" cap="none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4" name="Google Shape;534;p99"/>
          <p:cNvSpPr txBox="1"/>
          <p:nvPr/>
        </p:nvSpPr>
        <p:spPr>
          <a:xfrm>
            <a:off x="7798127" y="5423417"/>
            <a:ext cx="2966149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 at </a:t>
            </a:r>
            <a:r>
              <a:rPr lang="en-US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Lark Wiki</a:t>
            </a:r>
            <a:endParaRPr sz="1400" b="0" i="0" u="none" strike="noStrike" cap="none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35" name="Google Shape;535;p9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99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7" name="Google Shape;537;p99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538" name="Google Shape;538;p99"/>
          <p:cNvGrpSpPr/>
          <p:nvPr/>
        </p:nvGrpSpPr>
        <p:grpSpPr>
          <a:xfrm>
            <a:off x="881204" y="2070952"/>
            <a:ext cx="4372302" cy="2732775"/>
            <a:chOff x="1532538" y="1948694"/>
            <a:chExt cx="4372302" cy="2732775"/>
          </a:xfrm>
        </p:grpSpPr>
        <p:pic>
          <p:nvPicPr>
            <p:cNvPr id="539" name="Google Shape;539;p99" descr="Graphical user interface, website&#10;&#10;Description automatically generated"/>
            <p:cNvPicPr preferRelativeResize="0"/>
            <p:nvPr/>
          </p:nvPicPr>
          <p:blipFill rotWithShape="1">
            <a:blip r:embed="rId4"/>
            <a:srcRect l="7704" r="9853" b="6313"/>
            <a:stretch>
              <a:fillRect/>
            </a:stretch>
          </p:blipFill>
          <p:spPr>
            <a:xfrm>
              <a:off x="1532538" y="1948694"/>
              <a:ext cx="4372302" cy="2732775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40" name="Google Shape;540;p99" descr="A picture containing graphical user interface&#10;&#10;Description automatically generated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3019071" y="2445068"/>
              <a:ext cx="2657244" cy="390272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cxnSp>
        <p:nvCxnSpPr>
          <p:cNvPr id="541" name="Google Shape;541;p99"/>
          <p:cNvCxnSpPr/>
          <p:nvPr/>
        </p:nvCxnSpPr>
        <p:spPr>
          <a:xfrm>
            <a:off x="6004299" y="1710399"/>
            <a:ext cx="0" cy="368873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542" name="Google Shape;542;p99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43" name="Google Shape;543;p99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44" name="Google Shape;544;p9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2776" y="1254860"/>
            <a:ext cx="2729158" cy="488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99"/>
          <p:cNvGrpSpPr/>
          <p:nvPr/>
        </p:nvGrpSpPr>
        <p:grpSpPr>
          <a:xfrm>
            <a:off x="7576665" y="1249718"/>
            <a:ext cx="2936589" cy="456054"/>
            <a:chOff x="7657117" y="1254346"/>
            <a:chExt cx="2936589" cy="456054"/>
          </a:xfrm>
        </p:grpSpPr>
        <p:pic>
          <p:nvPicPr>
            <p:cNvPr id="546" name="Google Shape;546;p99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657117" y="1254346"/>
              <a:ext cx="437441" cy="456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99"/>
            <p:cNvSpPr/>
            <p:nvPr/>
          </p:nvSpPr>
          <p:spPr>
            <a:xfrm>
              <a:off x="8094558" y="1297576"/>
              <a:ext cx="24991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 KB Library</a:t>
              </a:r>
              <a:endParaRPr sz="1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548" name="Google Shape;548;p9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246958" y="1858172"/>
            <a:ext cx="2203229" cy="341284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9" name="Google Shape;549;p99"/>
          <p:cNvSpPr/>
          <p:nvPr/>
        </p:nvSpPr>
        <p:spPr>
          <a:xfrm>
            <a:off x="9422675" y="2325800"/>
            <a:ext cx="999600" cy="1326300"/>
          </a:xfrm>
          <a:prstGeom prst="rect">
            <a:avLst/>
          </a:prstGeom>
          <a:noFill/>
          <a:ln w="9525" cap="flat" cmpd="sng">
            <a:solidFill>
              <a:srgbClr val="FF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5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9" name="Google Shape;1549;p152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50" name="Google Shape;1550;p15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51" name="Google Shape;1551;p15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Assign to Team / Teammate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552" name="Google Shape;1552;p152" descr="Settings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1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0975" y="1349275"/>
            <a:ext cx="8145600" cy="4709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54" name="Google Shape;1554;p152"/>
          <p:cNvSpPr/>
          <p:nvPr/>
        </p:nvSpPr>
        <p:spPr>
          <a:xfrm>
            <a:off x="6006810" y="1463620"/>
            <a:ext cx="2234100" cy="1485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5" name="Google Shape;1555;p152"/>
          <p:cNvSpPr txBox="1"/>
          <p:nvPr/>
        </p:nvSpPr>
        <p:spPr>
          <a:xfrm>
            <a:off x="8972675" y="2318613"/>
            <a:ext cx="2937600" cy="2986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Notes (Care)</a:t>
            </a: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Inbound Ticket / Chat / Email will be assigned to Care players automatically through round robin.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reassignment is required, it can be assign /  transfer to specific team / member. Make sure to select correct team / member.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56" name="Google Shape;1556;p152"/>
          <p:cNvSpPr/>
          <p:nvPr/>
        </p:nvSpPr>
        <p:spPr>
          <a:xfrm>
            <a:off x="8450617" y="3428988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5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2" name="Google Shape;1562;p153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63" name="Google Shape;1563;p153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Assign to Team / Teammate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64" name="Google Shape;1564;p153"/>
          <p:cNvSpPr txBox="1"/>
          <p:nvPr/>
        </p:nvSpPr>
        <p:spPr>
          <a:xfrm>
            <a:off x="4852635" y="2400700"/>
            <a:ext cx="2811900" cy="1200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Assign to Teammate</a:t>
            </a:r>
            <a:endParaRPr sz="160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Manually assign a conversation to a specific teammate, the team assignment also remains in place</a:t>
            </a:r>
            <a:endParaRPr lang="en-US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65" name="Google Shape;1565;p153"/>
          <p:cNvSpPr txBox="1"/>
          <p:nvPr/>
        </p:nvSpPr>
        <p:spPr>
          <a:xfrm>
            <a:off x="4852635" y="4094450"/>
            <a:ext cx="2811900" cy="1754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Assign to Team</a:t>
            </a:r>
            <a:endParaRPr sz="160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Assigning a conversation to a team will remove the teammate assignment, so it can be picked up from that team’s inbox at the right time</a:t>
            </a:r>
            <a:endParaRPr lang="en-US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66" name="Google Shape;1566;p153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567" name="Google Shape;1567;p153" descr="Settings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1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34350" y="1799525"/>
            <a:ext cx="3326126" cy="2095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69" name="Google Shape;1569;p1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8751" y="2035979"/>
            <a:ext cx="3218476" cy="3267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70" name="Google Shape;1570;p153"/>
          <p:cNvSpPr/>
          <p:nvPr/>
        </p:nvSpPr>
        <p:spPr>
          <a:xfrm>
            <a:off x="720200" y="3006650"/>
            <a:ext cx="2811900" cy="368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1" name="Google Shape;1571;p153"/>
          <p:cNvSpPr/>
          <p:nvPr/>
        </p:nvSpPr>
        <p:spPr>
          <a:xfrm>
            <a:off x="720200" y="3417570"/>
            <a:ext cx="2811900" cy="368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72" name="Google Shape;1572;p15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433200" y="4165763"/>
            <a:ext cx="3328417" cy="20939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73" name="Google Shape;1573;p153"/>
          <p:cNvSpPr/>
          <p:nvPr/>
        </p:nvSpPr>
        <p:spPr>
          <a:xfrm>
            <a:off x="7830447" y="2939813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4" name="Google Shape;1574;p153"/>
          <p:cNvSpPr/>
          <p:nvPr/>
        </p:nvSpPr>
        <p:spPr>
          <a:xfrm>
            <a:off x="7829872" y="4804538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75" name="Google Shape;1575;p1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10071413" flipH="1">
            <a:off x="3182312" y="2258426"/>
            <a:ext cx="2365751" cy="165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1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16">
            <a:off x="3182312" y="3375051"/>
            <a:ext cx="2365751" cy="165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5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2" name="Google Shape;1582;p154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83" name="Google Shape;1583;p154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Snooze Conversation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84" name="Google Shape;1584;p154"/>
          <p:cNvSpPr txBox="1"/>
          <p:nvPr/>
        </p:nvSpPr>
        <p:spPr>
          <a:xfrm>
            <a:off x="5668953" y="2689080"/>
            <a:ext cx="61140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Notes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</a:pPr>
            <a:r>
              <a:rPr lang="en-US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follow up is required, player </a:t>
            </a: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 opt to</a:t>
            </a:r>
            <a:r>
              <a:rPr lang="en-US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snooze the conversation and set specific time.</a:t>
            </a:r>
            <a:endParaRPr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</a:t>
            </a:r>
            <a:r>
              <a:rPr lang="en-US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 will reopen automatically when </a:t>
            </a: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 specific time ends.</a:t>
            </a:r>
            <a:endParaRPr lang="en-US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</a:pPr>
            <a:r>
              <a:rPr lang="en-US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need to reply the conversation within the</a:t>
            </a: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promised time given to the merchant / consumer.</a:t>
            </a:r>
            <a:endParaRPr lang="en-US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85" name="Google Shape;1585;p154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586" name="Google Shape;1586;p154" descr="Settings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1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0975" y="1154974"/>
            <a:ext cx="4957324" cy="5493474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8" name="Google Shape;1588;p1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8349" y="2715445"/>
            <a:ext cx="4062568" cy="228933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89" name="Google Shape;1589;p154"/>
          <p:cNvSpPr/>
          <p:nvPr/>
        </p:nvSpPr>
        <p:spPr>
          <a:xfrm>
            <a:off x="4469245" y="1200720"/>
            <a:ext cx="431400" cy="368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90" name="Google Shape;1590;p154"/>
          <p:cNvCxnSpPr>
            <a:stCxn id="1589" idx="2"/>
            <a:endCxn id="1588" idx="0"/>
          </p:cNvCxnSpPr>
          <p:nvPr/>
        </p:nvCxnSpPr>
        <p:spPr>
          <a:xfrm flipH="1">
            <a:off x="2779645" y="1569120"/>
            <a:ext cx="1905300" cy="1146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5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155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97" name="Google Shape;1597;p155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VIP Queue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598" name="Google Shape;1598;p155"/>
          <p:cNvSpPr txBox="1"/>
          <p:nvPr/>
        </p:nvSpPr>
        <p:spPr>
          <a:xfrm>
            <a:off x="1549485" y="2979194"/>
            <a:ext cx="4372500" cy="33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VIP Live Chat</a:t>
            </a:r>
            <a:endParaRPr lang="en-US" sz="16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99" name="Google Shape;1599;p155"/>
          <p:cNvSpPr txBox="1"/>
          <p:nvPr/>
        </p:nvSpPr>
        <p:spPr>
          <a:xfrm>
            <a:off x="6270006" y="2979194"/>
            <a:ext cx="4372500" cy="33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VIP Ticket</a:t>
            </a:r>
            <a:endParaRPr lang="en-US" sz="16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00" name="Google Shape;1600;p155"/>
          <p:cNvSpPr txBox="1"/>
          <p:nvPr/>
        </p:nvSpPr>
        <p:spPr>
          <a:xfrm>
            <a:off x="0" y="6519851"/>
            <a:ext cx="3850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5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VIP – Very Important Person</a:t>
            </a:r>
            <a:endParaRPr sz="1865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01" name="Google Shape;1601;p155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602" name="Google Shape;1602;p155" descr="Settings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55"/>
          <p:cNvSpPr txBox="1"/>
          <p:nvPr/>
        </p:nvSpPr>
        <p:spPr>
          <a:xfrm>
            <a:off x="1549488" y="4073400"/>
            <a:ext cx="9093000" cy="1092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Notes:</a:t>
            </a:r>
            <a:endParaRPr>
              <a:solidFill>
                <a:schemeClr val="dk1"/>
              </a:solidFill>
            </a:endParaRPr>
          </a:p>
          <a:p>
            <a:pPr marL="3429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VIP inboxes are set up for VIP merchants to be prioritised when they reach out to Merchant Care team</a:t>
            </a:r>
            <a:endParaRPr>
              <a:solidFill>
                <a:schemeClr val="dk1"/>
              </a:solidFill>
            </a:endParaRPr>
          </a:p>
          <a:p>
            <a:pPr marL="3429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VIP chats will be assigned to available players as priority (Unless player’s chat pool is full (Max. 5 chats) 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604" name="Google Shape;1604;p1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12663" y="1905058"/>
            <a:ext cx="4224584" cy="689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5" name="Google Shape;1605;p1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549513" y="1897683"/>
            <a:ext cx="4290017" cy="70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p156"/>
          <p:cNvPicPr preferRelativeResize="0"/>
          <p:nvPr/>
        </p:nvPicPr>
        <p:blipFill rotWithShape="1">
          <a:blip r:embed="rId2"/>
          <a:srcRect t="1497"/>
          <a:stretch>
            <a:fillRect/>
          </a:stretch>
        </p:blipFill>
        <p:spPr>
          <a:xfrm>
            <a:off x="1246467" y="1321967"/>
            <a:ext cx="2095066" cy="4747434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11" name="Google Shape;1611;p15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156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613" name="Google Shape;1613;p156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Ticket Escalation (Create New Ticket)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14" name="Google Shape;1614;p156"/>
          <p:cNvSpPr txBox="1"/>
          <p:nvPr/>
        </p:nvSpPr>
        <p:spPr>
          <a:xfrm>
            <a:off x="6947731" y="1888052"/>
            <a:ext cx="3387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Ticket </a:t>
            </a: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Creation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relevant</a:t>
            </a:r>
            <a:r>
              <a:rPr lang="en-US" sz="12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2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ticket to be 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created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615" name="Google Shape;1615;p156"/>
          <p:cNvCxnSpPr>
            <a:stCxn id="1616" idx="3"/>
            <a:endCxn id="1617" idx="1"/>
          </p:cNvCxnSpPr>
          <p:nvPr/>
        </p:nvCxnSpPr>
        <p:spPr>
          <a:xfrm>
            <a:off x="3035633" y="1532917"/>
            <a:ext cx="1411500" cy="21627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6" name="Google Shape;1616;p156"/>
          <p:cNvSpPr/>
          <p:nvPr/>
        </p:nvSpPr>
        <p:spPr>
          <a:xfrm>
            <a:off x="2603933" y="1375267"/>
            <a:ext cx="4317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8" name="Google Shape;1618;p156"/>
          <p:cNvSpPr txBox="1"/>
          <p:nvPr/>
        </p:nvSpPr>
        <p:spPr>
          <a:xfrm>
            <a:off x="6947731" y="3225307"/>
            <a:ext cx="33873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issue requires other team (Renewal, Onboarding, Activation) to follow up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 </a:t>
            </a:r>
            <a:r>
              <a:rPr lang="en-US" sz="1200">
                <a:solidFill>
                  <a:schemeClr val="dk1"/>
                </a:solidFill>
                <a:highlight>
                  <a:srgbClr val="F8F9FA"/>
                </a:highlight>
              </a:rPr>
              <a:t>Inform merchant to expect contact within </a:t>
            </a:r>
            <a:r>
              <a:rPr lang="en-US" sz="1200" b="1">
                <a:solidFill>
                  <a:schemeClr val="dk1"/>
                </a:solidFill>
                <a:highlight>
                  <a:srgbClr val="F8F9FA"/>
                </a:highlight>
              </a:rPr>
              <a:t>2 working days. </a:t>
            </a:r>
            <a:br>
              <a:rPr lang="en-US" sz="1200" b="1">
                <a:solidFill>
                  <a:schemeClr val="dk1"/>
                </a:solidFill>
                <a:highlight>
                  <a:srgbClr val="F8F9FA"/>
                </a:highlight>
              </a:rPr>
            </a:br>
            <a:r>
              <a:rPr lang="en-US" sz="1200">
                <a:solidFill>
                  <a:schemeClr val="dk1"/>
                </a:solidFill>
                <a:highlight>
                  <a:srgbClr val="F8F9FA"/>
                </a:highlight>
              </a:rPr>
              <a:t>(E.G: Renewal, Activation, Onboarding)</a:t>
            </a:r>
            <a:endParaRPr sz="1200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19" name="Google Shape;1619;p156"/>
          <p:cNvSpPr txBox="1"/>
          <p:nvPr/>
        </p:nvSpPr>
        <p:spPr>
          <a:xfrm>
            <a:off x="0" y="6677516"/>
            <a:ext cx="62235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OB = Outbound</a:t>
            </a:r>
            <a:endParaRPr sz="1500"/>
          </a:p>
        </p:txBody>
      </p:sp>
      <p:pic>
        <p:nvPicPr>
          <p:cNvPr id="1620" name="Google Shape;1620;p1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47133" y="1181634"/>
            <a:ext cx="1685833" cy="5028096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1" name="Google Shape;1621;p156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622" name="Google Shape;1622;p156" descr="Settings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157"/>
          <p:cNvGrpSpPr/>
          <p:nvPr/>
        </p:nvGrpSpPr>
        <p:grpSpPr>
          <a:xfrm>
            <a:off x="2962876" y="5730818"/>
            <a:ext cx="6109714" cy="626384"/>
            <a:chOff x="2478925" y="1296305"/>
            <a:chExt cx="4582400" cy="469800"/>
          </a:xfrm>
        </p:grpSpPr>
        <p:sp>
          <p:nvSpPr>
            <p:cNvPr id="1628" name="Google Shape;1628;p157"/>
            <p:cNvSpPr/>
            <p:nvPr/>
          </p:nvSpPr>
          <p:spPr>
            <a:xfrm>
              <a:off x="2501925" y="1296305"/>
              <a:ext cx="4559400" cy="46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29" name="Google Shape;1629;p157"/>
            <p:cNvSpPr txBox="1"/>
            <p:nvPr/>
          </p:nvSpPr>
          <p:spPr>
            <a:xfrm>
              <a:off x="2478925" y="1373400"/>
              <a:ext cx="4518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 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&gt; Onboarding/Account Management 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for account/onboarding related requests</a:t>
              </a:r>
              <a:endParaRPr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630" name="Google Shape;1630;p15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1" name="Google Shape;1631;p157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632" name="Google Shape;1632;p157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Ticket Escalation (Cont.)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33" name="Google Shape;1633;p157"/>
          <p:cNvSpPr txBox="1"/>
          <p:nvPr/>
        </p:nvSpPr>
        <p:spPr>
          <a:xfrm>
            <a:off x="0" y="6677516"/>
            <a:ext cx="62235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OB = Outbound</a:t>
            </a:r>
            <a:endParaRPr sz="1500"/>
          </a:p>
        </p:txBody>
      </p:sp>
      <p:sp>
        <p:nvSpPr>
          <p:cNvPr id="1634" name="Google Shape;1634;p157"/>
          <p:cNvSpPr/>
          <p:nvPr/>
        </p:nvSpPr>
        <p:spPr>
          <a:xfrm>
            <a:off x="2981358" y="1250254"/>
            <a:ext cx="6079200" cy="421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5" name="Google Shape;1635;p157"/>
          <p:cNvSpPr txBox="1"/>
          <p:nvPr/>
        </p:nvSpPr>
        <p:spPr>
          <a:xfrm>
            <a:off x="2969092" y="1354038"/>
            <a:ext cx="6025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Inbound Call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&amp; </a:t>
            </a: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Live Chat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team to use for scheduled follow up outbound call to merchant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636" name="Google Shape;1636;p157"/>
          <p:cNvGrpSpPr/>
          <p:nvPr/>
        </p:nvGrpSpPr>
        <p:grpSpPr>
          <a:xfrm>
            <a:off x="2981275" y="1877078"/>
            <a:ext cx="6091314" cy="421589"/>
            <a:chOff x="2492725" y="1296288"/>
            <a:chExt cx="4568600" cy="316200"/>
          </a:xfrm>
        </p:grpSpPr>
        <p:sp>
          <p:nvSpPr>
            <p:cNvPr id="1637" name="Google Shape;1637;p157"/>
            <p:cNvSpPr/>
            <p:nvPr/>
          </p:nvSpPr>
          <p:spPr>
            <a:xfrm>
              <a:off x="2501925" y="1296288"/>
              <a:ext cx="4559400" cy="316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38" name="Google Shape;1638;p157"/>
            <p:cNvSpPr txBox="1"/>
            <p:nvPr/>
          </p:nvSpPr>
          <p:spPr>
            <a:xfrm>
              <a:off x="2492725" y="1358250"/>
              <a:ext cx="4518900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 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T1 &gt; MSM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 Beep QR &amp; Delivery Leads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39" name="Google Shape;1639;p157"/>
          <p:cNvGrpSpPr/>
          <p:nvPr/>
        </p:nvGrpSpPr>
        <p:grpSpPr>
          <a:xfrm>
            <a:off x="2981275" y="2492461"/>
            <a:ext cx="6091314" cy="421589"/>
            <a:chOff x="2492725" y="1296288"/>
            <a:chExt cx="4568600" cy="316200"/>
          </a:xfrm>
        </p:grpSpPr>
        <p:sp>
          <p:nvSpPr>
            <p:cNvPr id="1640" name="Google Shape;1640;p157"/>
            <p:cNvSpPr/>
            <p:nvPr/>
          </p:nvSpPr>
          <p:spPr>
            <a:xfrm>
              <a:off x="2501925" y="1296288"/>
              <a:ext cx="4559400" cy="316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41" name="Google Shape;1641;p157"/>
            <p:cNvSpPr txBox="1"/>
            <p:nvPr/>
          </p:nvSpPr>
          <p:spPr>
            <a:xfrm>
              <a:off x="2492725" y="1358250"/>
              <a:ext cx="4518900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 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T1 &gt; MSM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 Food Delivery Integration requests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642" name="Google Shape;1642;p157"/>
          <p:cNvSpPr/>
          <p:nvPr/>
        </p:nvSpPr>
        <p:spPr>
          <a:xfrm>
            <a:off x="2975242" y="3091854"/>
            <a:ext cx="6079200" cy="54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43" name="Google Shape;1643;p157"/>
          <p:cNvSpPr txBox="1"/>
          <p:nvPr/>
        </p:nvSpPr>
        <p:spPr>
          <a:xfrm>
            <a:off x="2969108" y="3168075"/>
            <a:ext cx="6025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Escalation from </a:t>
            </a: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Other department &gt; Care T1 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Hardware/Software/BackOffice troubleshooting requests</a:t>
            </a:r>
            <a:endParaRPr sz="8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644" name="Google Shape;1644;p157"/>
          <p:cNvGrpSpPr/>
          <p:nvPr/>
        </p:nvGrpSpPr>
        <p:grpSpPr>
          <a:xfrm>
            <a:off x="2962876" y="3842761"/>
            <a:ext cx="6103581" cy="615418"/>
            <a:chOff x="2483525" y="1296288"/>
            <a:chExt cx="4577800" cy="461575"/>
          </a:xfrm>
        </p:grpSpPr>
        <p:sp>
          <p:nvSpPr>
            <p:cNvPr id="1645" name="Google Shape;1645;p157"/>
            <p:cNvSpPr/>
            <p:nvPr/>
          </p:nvSpPr>
          <p:spPr>
            <a:xfrm>
              <a:off x="2501925" y="1296288"/>
              <a:ext cx="4559400" cy="316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46" name="Google Shape;1646;p157"/>
            <p:cNvSpPr txBox="1"/>
            <p:nvPr/>
          </p:nvSpPr>
          <p:spPr>
            <a:xfrm>
              <a:off x="2483525" y="1342363"/>
              <a:ext cx="4518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Care T1 &gt; T2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 Hardware related issues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endParaRPr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647" name="Google Shape;1647;p157"/>
          <p:cNvSpPr/>
          <p:nvPr/>
        </p:nvSpPr>
        <p:spPr>
          <a:xfrm>
            <a:off x="2987492" y="4487304"/>
            <a:ext cx="6079200" cy="421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48" name="Google Shape;1648;p157"/>
          <p:cNvSpPr txBox="1"/>
          <p:nvPr/>
        </p:nvSpPr>
        <p:spPr>
          <a:xfrm>
            <a:off x="2962958" y="4570821"/>
            <a:ext cx="6025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Escalation from </a:t>
            </a: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T1 &gt; T2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Mall Integration related issues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649" name="Google Shape;1649;p157"/>
          <p:cNvGrpSpPr/>
          <p:nvPr/>
        </p:nvGrpSpPr>
        <p:grpSpPr>
          <a:xfrm>
            <a:off x="2962876" y="5114128"/>
            <a:ext cx="6103581" cy="478888"/>
            <a:chOff x="2483525" y="1296288"/>
            <a:chExt cx="4577800" cy="359175"/>
          </a:xfrm>
        </p:grpSpPr>
        <p:sp>
          <p:nvSpPr>
            <p:cNvPr id="1650" name="Google Shape;1650;p157"/>
            <p:cNvSpPr/>
            <p:nvPr/>
          </p:nvSpPr>
          <p:spPr>
            <a:xfrm>
              <a:off x="2501925" y="1296288"/>
              <a:ext cx="4559400" cy="316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51" name="Google Shape;1651;p157"/>
            <p:cNvSpPr txBox="1"/>
            <p:nvPr/>
          </p:nvSpPr>
          <p:spPr>
            <a:xfrm>
              <a:off x="2483525" y="1366863"/>
              <a:ext cx="45189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 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T1 &gt; T2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 software related issues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endParaRPr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652" name="Google Shape;1652;p157"/>
          <p:cNvPicPr preferRelativeResize="0"/>
          <p:nvPr/>
        </p:nvPicPr>
        <p:blipFill rotWithShape="1">
          <a:blip r:embed="rId2"/>
          <a:srcRect l="39856" t="12448" b="4564"/>
          <a:stretch>
            <a:fillRect/>
          </a:stretch>
        </p:blipFill>
        <p:spPr>
          <a:xfrm>
            <a:off x="298432" y="1250253"/>
            <a:ext cx="2113133" cy="4958382"/>
          </a:xfrm>
          <a:prstGeom prst="rect">
            <a:avLst/>
          </a:prstGeom>
          <a:noFill/>
          <a:ln w="12700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53" name="Google Shape;1653;p157"/>
          <p:cNvSpPr/>
          <p:nvPr/>
        </p:nvSpPr>
        <p:spPr>
          <a:xfrm>
            <a:off x="321535" y="1788082"/>
            <a:ext cx="2066700" cy="2637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157"/>
          <p:cNvSpPr/>
          <p:nvPr/>
        </p:nvSpPr>
        <p:spPr>
          <a:xfrm>
            <a:off x="321535" y="2051654"/>
            <a:ext cx="2066700" cy="2637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157"/>
          <p:cNvSpPr/>
          <p:nvPr/>
        </p:nvSpPr>
        <p:spPr>
          <a:xfrm>
            <a:off x="321554" y="2315225"/>
            <a:ext cx="2066700" cy="3483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6" name="Google Shape;1656;p157"/>
          <p:cNvSpPr/>
          <p:nvPr/>
        </p:nvSpPr>
        <p:spPr>
          <a:xfrm>
            <a:off x="321515" y="2967521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7" name="Google Shape;1657;p157"/>
          <p:cNvSpPr/>
          <p:nvPr/>
        </p:nvSpPr>
        <p:spPr>
          <a:xfrm>
            <a:off x="321554" y="4182780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8" name="Google Shape;1658;p157"/>
          <p:cNvSpPr/>
          <p:nvPr/>
        </p:nvSpPr>
        <p:spPr>
          <a:xfrm>
            <a:off x="321554" y="4486595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9" name="Google Shape;1659;p157"/>
          <p:cNvSpPr/>
          <p:nvPr/>
        </p:nvSpPr>
        <p:spPr>
          <a:xfrm>
            <a:off x="321515" y="5094224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0" name="Google Shape;1660;p157"/>
          <p:cNvSpPr/>
          <p:nvPr/>
        </p:nvSpPr>
        <p:spPr>
          <a:xfrm>
            <a:off x="321554" y="5701854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661" name="Google Shape;1661;p157"/>
          <p:cNvCxnSpPr>
            <a:stCxn id="1653" idx="3"/>
            <a:endCxn id="1635" idx="1"/>
          </p:cNvCxnSpPr>
          <p:nvPr/>
        </p:nvCxnSpPr>
        <p:spPr>
          <a:xfrm rot="10800000" flipH="1">
            <a:off x="2388235" y="1484932"/>
            <a:ext cx="580800" cy="4350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62" name="Google Shape;1662;p157"/>
          <p:cNvCxnSpPr>
            <a:stCxn id="1654" idx="3"/>
            <a:endCxn id="1638" idx="1"/>
          </p:cNvCxnSpPr>
          <p:nvPr/>
        </p:nvCxnSpPr>
        <p:spPr>
          <a:xfrm rot="10800000" flipH="1">
            <a:off x="2388235" y="2090504"/>
            <a:ext cx="593100" cy="930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63" name="Google Shape;1663;p157"/>
          <p:cNvCxnSpPr>
            <a:stCxn id="1655" idx="3"/>
            <a:endCxn id="1641" idx="1"/>
          </p:cNvCxnSpPr>
          <p:nvPr/>
        </p:nvCxnSpPr>
        <p:spPr>
          <a:xfrm>
            <a:off x="2388254" y="2489375"/>
            <a:ext cx="593100" cy="2166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64" name="Google Shape;1664;p157"/>
          <p:cNvCxnSpPr>
            <a:endCxn id="1642" idx="1"/>
          </p:cNvCxnSpPr>
          <p:nvPr/>
        </p:nvCxnSpPr>
        <p:spPr>
          <a:xfrm>
            <a:off x="2017942" y="3166404"/>
            <a:ext cx="957300" cy="1983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65" name="Google Shape;1665;p157"/>
          <p:cNvCxnSpPr>
            <a:stCxn id="1657" idx="3"/>
            <a:endCxn id="1645" idx="1"/>
          </p:cNvCxnSpPr>
          <p:nvPr/>
        </p:nvCxnSpPr>
        <p:spPr>
          <a:xfrm rot="10800000" flipH="1">
            <a:off x="2388254" y="4053630"/>
            <a:ext cx="599100" cy="2811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66" name="Google Shape;1666;p157"/>
          <p:cNvCxnSpPr>
            <a:stCxn id="1658" idx="3"/>
            <a:endCxn id="1647" idx="1"/>
          </p:cNvCxnSpPr>
          <p:nvPr/>
        </p:nvCxnSpPr>
        <p:spPr>
          <a:xfrm>
            <a:off x="2388254" y="4638545"/>
            <a:ext cx="599100" cy="594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67" name="Google Shape;1667;p157"/>
          <p:cNvCxnSpPr>
            <a:stCxn id="1659" idx="3"/>
            <a:endCxn id="1650" idx="1"/>
          </p:cNvCxnSpPr>
          <p:nvPr/>
        </p:nvCxnSpPr>
        <p:spPr>
          <a:xfrm>
            <a:off x="2388215" y="5246174"/>
            <a:ext cx="599100" cy="786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68" name="Google Shape;1668;p157"/>
          <p:cNvCxnSpPr>
            <a:stCxn id="1660" idx="3"/>
            <a:endCxn id="1629" idx="1"/>
          </p:cNvCxnSpPr>
          <p:nvPr/>
        </p:nvCxnSpPr>
        <p:spPr>
          <a:xfrm>
            <a:off x="2388254" y="5853804"/>
            <a:ext cx="574500" cy="1953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69" name="Google Shape;1669;p157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670" name="Google Shape;1670;p157" descr="Settings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1" name="Google Shape;1671;p157"/>
          <p:cNvCxnSpPr>
            <a:endCxn id="1672" idx="1"/>
          </p:cNvCxnSpPr>
          <p:nvPr/>
        </p:nvCxnSpPr>
        <p:spPr>
          <a:xfrm rot="10800000" flipH="1">
            <a:off x="9072775" y="6044025"/>
            <a:ext cx="496800" cy="2400"/>
          </a:xfrm>
          <a:prstGeom prst="straightConnector1">
            <a:avLst/>
          </a:prstGeom>
          <a:noFill/>
          <a:ln w="19050" cap="flat" cmpd="sng">
            <a:solidFill>
              <a:srgbClr val="0067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2" name="Google Shape;1672;p157"/>
          <p:cNvSpPr/>
          <p:nvPr/>
        </p:nvSpPr>
        <p:spPr>
          <a:xfrm>
            <a:off x="9569575" y="5588325"/>
            <a:ext cx="2416200" cy="91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Tickets Type to Success:</a:t>
            </a:r>
            <a:br>
              <a:rPr lang="en-US"/>
            </a:br>
            <a:r>
              <a:rPr lang="en-US"/>
              <a:t>Click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-US"/>
              <a:t> for more details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5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8" name="Google Shape;1678;p158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679" name="Google Shape;1679;p158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New user 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Lead 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Submission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80" name="Google Shape;1680;p158"/>
          <p:cNvSpPr txBox="1"/>
          <p:nvPr/>
        </p:nvSpPr>
        <p:spPr>
          <a:xfrm>
            <a:off x="1067233" y="1265033"/>
            <a:ext cx="9898500" cy="323100"/>
          </a:xfrm>
          <a:prstGeom prst="rect">
            <a:avLst/>
          </a:prstGeom>
          <a:solidFill>
            <a:srgbClr val="0067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caller gets connected through with Care </a:t>
            </a:r>
            <a:r>
              <a:rPr lang="en-US" sz="15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players</a:t>
            </a:r>
            <a:r>
              <a:rPr lang="en-US" sz="1500" b="1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but require sales inquiry</a:t>
            </a:r>
            <a:endParaRPr sz="1500" b="1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81" name="Google Shape;1681;p1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18867" y="2436935"/>
            <a:ext cx="4955267" cy="28161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82" name="Google Shape;1682;p158"/>
          <p:cNvSpPr/>
          <p:nvPr/>
        </p:nvSpPr>
        <p:spPr>
          <a:xfrm>
            <a:off x="5967900" y="3534500"/>
            <a:ext cx="41529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83" name="Google Shape;1683;p158"/>
          <p:cNvGrpSpPr/>
          <p:nvPr/>
        </p:nvGrpSpPr>
        <p:grpSpPr>
          <a:xfrm>
            <a:off x="1355508" y="1788382"/>
            <a:ext cx="3500522" cy="4596594"/>
            <a:chOff x="486250" y="1551375"/>
            <a:chExt cx="3242125" cy="5130700"/>
          </a:xfrm>
        </p:grpSpPr>
        <p:pic>
          <p:nvPicPr>
            <p:cNvPr id="1684" name="Google Shape;1684;p158"/>
            <p:cNvPicPr preferRelativeResize="0"/>
            <p:nvPr/>
          </p:nvPicPr>
          <p:blipFill rotWithShape="1">
            <a:blip r:embed="rId3"/>
            <a:srcRect l="1822" r="1773" b="74638"/>
            <a:stretch>
              <a:fillRect/>
            </a:stretch>
          </p:blipFill>
          <p:spPr>
            <a:xfrm>
              <a:off x="486250" y="1551375"/>
              <a:ext cx="3242125" cy="87235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685" name="Google Shape;1685;p15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486250" y="2423725"/>
              <a:ext cx="3242125" cy="425835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86" name="Google Shape;1686;p158"/>
          <p:cNvSpPr/>
          <p:nvPr/>
        </p:nvSpPr>
        <p:spPr>
          <a:xfrm>
            <a:off x="1510067" y="5656467"/>
            <a:ext cx="1655100" cy="6591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687" name="Google Shape;1687;p158"/>
          <p:cNvCxnSpPr>
            <a:stCxn id="1682" idx="1"/>
            <a:endCxn id="1686" idx="3"/>
          </p:cNvCxnSpPr>
          <p:nvPr/>
        </p:nvCxnSpPr>
        <p:spPr>
          <a:xfrm flipH="1">
            <a:off x="3165300" y="3692150"/>
            <a:ext cx="2802600" cy="22938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8" name="Google Shape;1688;p158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689" name="Google Shape;1689;p158" descr="Settings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5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5" name="Google Shape;1695;p159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696" name="Google Shape;1696;p159"/>
          <p:cNvSpPr txBox="1"/>
          <p:nvPr/>
        </p:nvSpPr>
        <p:spPr>
          <a:xfrm>
            <a:off x="6548600" y="2400933"/>
            <a:ext cx="27483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AI Assist</a:t>
            </a:r>
            <a:endParaRPr sz="1500" b="1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 help to: 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AutoNum type="arabicPeriod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Rephrase sentence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AutoNum type="arabicPeriod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Make it more formal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AutoNum type="arabicPeriod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Make it more casual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97" name="Google Shape;1697;p15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AI Assist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98" name="Google Shape;1698;p159"/>
          <p:cNvSpPr txBox="1"/>
          <p:nvPr/>
        </p:nvSpPr>
        <p:spPr>
          <a:xfrm>
            <a:off x="0" y="6519851"/>
            <a:ext cx="3850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FCR = First Contact Resolution</a:t>
            </a:r>
            <a:endParaRPr sz="1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699" name="Google Shape;1699;p1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95367" y="1288348"/>
            <a:ext cx="4039967" cy="12139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00" name="Google Shape;1700;p1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95367" y="2851730"/>
            <a:ext cx="4349701" cy="2658634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01" name="Google Shape;1701;p159"/>
          <p:cNvSpPr/>
          <p:nvPr/>
        </p:nvSpPr>
        <p:spPr>
          <a:xfrm>
            <a:off x="2073333" y="2172133"/>
            <a:ext cx="190500" cy="22890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02" name="Google Shape;1702;p159"/>
          <p:cNvCxnSpPr>
            <a:stCxn id="1701" idx="2"/>
          </p:cNvCxnSpPr>
          <p:nvPr/>
        </p:nvCxnSpPr>
        <p:spPr>
          <a:xfrm>
            <a:off x="2168583" y="2401033"/>
            <a:ext cx="0" cy="45090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3" name="Google Shape;1703;p15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704" name="Google Shape;1704;p159" descr="Settings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6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10" name="Google Shape;1710;p16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711" name="Google Shape;1711;p16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AI Assist (Video)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12" name="Google Shape;1712;p160"/>
          <p:cNvSpPr txBox="1"/>
          <p:nvPr/>
        </p:nvSpPr>
        <p:spPr>
          <a:xfrm>
            <a:off x="0" y="6519851"/>
            <a:ext cx="3850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FCR = First Contact Resolution</a:t>
            </a:r>
            <a:endParaRPr sz="1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713" name="Google Shape;1713;p160" title="AI Assist.mov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1833" y="1262924"/>
            <a:ext cx="8984405" cy="5053728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6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715" name="Google Shape;1715;p160" descr="Settings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61"/>
          <p:cNvSpPr txBox="1"/>
          <p:nvPr/>
        </p:nvSpPr>
        <p:spPr>
          <a:xfrm>
            <a:off x="719404" y="4677139"/>
            <a:ext cx="6872887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21" name="Google Shape;1721;p161"/>
          <p:cNvPicPr preferRelativeResize="0"/>
          <p:nvPr/>
        </p:nvPicPr>
        <p:blipFill rotWithShape="1">
          <a:blip r:embed="rId1"/>
          <a:srcRect l="11039" t="2837" r="9074" b="8652"/>
          <a:stretch>
            <a:fillRect/>
          </a:stretch>
        </p:blipFill>
        <p:spPr>
          <a:xfrm>
            <a:off x="-1" y="-597"/>
            <a:ext cx="6589059" cy="478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161" descr="Process Mining | Logistics"/>
          <p:cNvPicPr preferRelativeResize="0"/>
          <p:nvPr/>
        </p:nvPicPr>
        <p:blipFill rotWithShape="1">
          <a:blip r:embed="rId2"/>
          <a:srcRect l="4401" t="12290" r="4529" b="14099"/>
          <a:stretch>
            <a:fillRect/>
          </a:stretch>
        </p:blipFill>
        <p:spPr>
          <a:xfrm>
            <a:off x="6589059" y="-597"/>
            <a:ext cx="5459602" cy="478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61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78476" y="6159981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24" name="Google Shape;1724;p161"/>
          <p:cNvSpPr txBox="1"/>
          <p:nvPr/>
        </p:nvSpPr>
        <p:spPr>
          <a:xfrm>
            <a:off x="719400" y="5716750"/>
            <a:ext cx="452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Supply / 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0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09760" y="2022913"/>
            <a:ext cx="5675440" cy="29998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5" name="Google Shape;555;p100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56" name="Google Shape;556;p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02776" y="1254860"/>
            <a:ext cx="2729158" cy="488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100"/>
          <p:cNvGrpSpPr/>
          <p:nvPr/>
        </p:nvGrpSpPr>
        <p:grpSpPr>
          <a:xfrm>
            <a:off x="7576665" y="1249718"/>
            <a:ext cx="2936589" cy="456054"/>
            <a:chOff x="7657117" y="1254346"/>
            <a:chExt cx="2936589" cy="456054"/>
          </a:xfrm>
        </p:grpSpPr>
        <p:pic>
          <p:nvPicPr>
            <p:cNvPr id="558" name="Google Shape;558;p100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657117" y="1254346"/>
              <a:ext cx="437441" cy="456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p100"/>
            <p:cNvSpPr/>
            <p:nvPr/>
          </p:nvSpPr>
          <p:spPr>
            <a:xfrm>
              <a:off x="8094558" y="1297576"/>
              <a:ext cx="24991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 KB Library</a:t>
              </a:r>
              <a:endParaRPr sz="1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560" name="Google Shape;560;p10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1" name="Google Shape;561;p10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039" y="1838255"/>
            <a:ext cx="4920978" cy="354989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2" name="Google Shape;562;p100"/>
          <p:cNvSpPr/>
          <p:nvPr/>
        </p:nvSpPr>
        <p:spPr>
          <a:xfrm>
            <a:off x="660319" y="2168437"/>
            <a:ext cx="1307736" cy="31404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3" name="Google Shape;563;p100"/>
          <p:cNvSpPr/>
          <p:nvPr/>
        </p:nvSpPr>
        <p:spPr>
          <a:xfrm>
            <a:off x="660319" y="2825466"/>
            <a:ext cx="4810545" cy="2488720"/>
          </a:xfrm>
          <a:prstGeom prst="roundRect">
            <a:avLst>
              <a:gd name="adj" fmla="val 2705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4" name="Google Shape;564;p100"/>
          <p:cNvSpPr/>
          <p:nvPr/>
        </p:nvSpPr>
        <p:spPr>
          <a:xfrm>
            <a:off x="6209748" y="2344900"/>
            <a:ext cx="943800" cy="228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5" name="Google Shape;565;p100"/>
          <p:cNvSpPr/>
          <p:nvPr/>
        </p:nvSpPr>
        <p:spPr>
          <a:xfrm>
            <a:off x="6209751" y="2573900"/>
            <a:ext cx="981300" cy="2297700"/>
          </a:xfrm>
          <a:prstGeom prst="roundRect">
            <a:avLst>
              <a:gd name="adj" fmla="val 2374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6" name="Google Shape;566;p100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" name="Google Shape;567;p100"/>
          <p:cNvSpPr txBox="1"/>
          <p:nvPr/>
        </p:nvSpPr>
        <p:spPr>
          <a:xfrm>
            <a:off x="783435" y="2482483"/>
            <a:ext cx="1061504" cy="26157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Box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8" name="Google Shape;568;p100"/>
          <p:cNvSpPr txBox="1"/>
          <p:nvPr/>
        </p:nvSpPr>
        <p:spPr>
          <a:xfrm>
            <a:off x="6209752" y="1964513"/>
            <a:ext cx="1061400" cy="25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Box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9" name="Google Shape;569;p100"/>
          <p:cNvSpPr txBox="1"/>
          <p:nvPr/>
        </p:nvSpPr>
        <p:spPr>
          <a:xfrm>
            <a:off x="6169692" y="4964617"/>
            <a:ext cx="1061400" cy="25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Categories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0" name="Google Shape;570;p100"/>
          <p:cNvSpPr txBox="1"/>
          <p:nvPr/>
        </p:nvSpPr>
        <p:spPr>
          <a:xfrm>
            <a:off x="2538776" y="5314186"/>
            <a:ext cx="1061504" cy="26157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Categories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71" name="Google Shape;571;p100"/>
          <p:cNvCxnSpPr/>
          <p:nvPr/>
        </p:nvCxnSpPr>
        <p:spPr>
          <a:xfrm>
            <a:off x="6004299" y="1710399"/>
            <a:ext cx="0" cy="368873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572" name="Google Shape;572;p10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3" name="Google Shape;573;p10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74" name="Google Shape;574;p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162" descr="logo"/>
          <p:cNvPicPr preferRelativeResize="0"/>
          <p:nvPr/>
        </p:nvPicPr>
        <p:blipFill rotWithShape="1">
          <a:blip r:embed="rId1"/>
          <a:srcRect l="4149" t="3112" r="4140" b="7694"/>
          <a:stretch>
            <a:fillRect/>
          </a:stretch>
        </p:blipFill>
        <p:spPr>
          <a:xfrm>
            <a:off x="10697746" y="78218"/>
            <a:ext cx="930179" cy="9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16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31" name="Google Shape;1731;p162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32" name="Google Shape;1732;p162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733" name="Google Shape;1733;p162"/>
          <p:cNvGrpSpPr/>
          <p:nvPr/>
        </p:nvGrpSpPr>
        <p:grpSpPr>
          <a:xfrm>
            <a:off x="1099919" y="1505843"/>
            <a:ext cx="2224522" cy="2504594"/>
            <a:chOff x="693494" y="1580744"/>
            <a:chExt cx="2731765" cy="3091073"/>
          </a:xfrm>
        </p:grpSpPr>
        <p:sp>
          <p:nvSpPr>
            <p:cNvPr id="1734" name="Google Shape;1734;p162"/>
            <p:cNvSpPr/>
            <p:nvPr/>
          </p:nvSpPr>
          <p:spPr>
            <a:xfrm>
              <a:off x="693494" y="2264004"/>
              <a:ext cx="2731765" cy="2407813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500" y="6"/>
                  </a:moveTo>
                  <a:lnTo>
                    <a:pt x="19787" y="6"/>
                  </a:lnTo>
                  <a:cubicBezTo>
                    <a:pt x="20718" y="6"/>
                    <a:pt x="21300" y="1171"/>
                    <a:pt x="20832" y="2101"/>
                  </a:cubicBezTo>
                  <a:lnTo>
                    <a:pt x="16189" y="11382"/>
                  </a:lnTo>
                  <a:lnTo>
                    <a:pt x="11545" y="20669"/>
                  </a:lnTo>
                  <a:cubicBezTo>
                    <a:pt x="11082" y="21600"/>
                    <a:pt x="9918" y="21600"/>
                    <a:pt x="9450" y="20669"/>
                  </a:cubicBezTo>
                  <a:lnTo>
                    <a:pt x="4806" y="11382"/>
                  </a:lnTo>
                  <a:lnTo>
                    <a:pt x="163" y="2095"/>
                  </a:lnTo>
                  <a:cubicBezTo>
                    <a:pt x="-300" y="1165"/>
                    <a:pt x="277" y="0"/>
                    <a:pt x="1208" y="0"/>
                  </a:cubicBezTo>
                  <a:lnTo>
                    <a:pt x="10500" y="0"/>
                  </a:lnTo>
                  <a:close/>
                </a:path>
              </a:pathLst>
            </a:custGeom>
            <a:solidFill>
              <a:srgbClr val="A2B96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5" name="Google Shape;1735;p162"/>
            <p:cNvSpPr/>
            <p:nvPr/>
          </p:nvSpPr>
          <p:spPr>
            <a:xfrm>
              <a:off x="693495" y="1580744"/>
              <a:ext cx="2731763" cy="2407813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497" y="21367"/>
                  </a:moveTo>
                  <a:lnTo>
                    <a:pt x="1210" y="21367"/>
                  </a:lnTo>
                  <a:cubicBezTo>
                    <a:pt x="279" y="21367"/>
                    <a:pt x="-303" y="20202"/>
                    <a:pt x="165" y="19272"/>
                  </a:cubicBezTo>
                  <a:lnTo>
                    <a:pt x="4808" y="9985"/>
                  </a:lnTo>
                  <a:lnTo>
                    <a:pt x="9452" y="698"/>
                  </a:lnTo>
                  <a:cubicBezTo>
                    <a:pt x="9915" y="-233"/>
                    <a:pt x="11079" y="-233"/>
                    <a:pt x="11547" y="698"/>
                  </a:cubicBezTo>
                  <a:lnTo>
                    <a:pt x="16191" y="9985"/>
                  </a:lnTo>
                  <a:lnTo>
                    <a:pt x="20834" y="19272"/>
                  </a:lnTo>
                  <a:cubicBezTo>
                    <a:pt x="21297" y="20202"/>
                    <a:pt x="20720" y="21367"/>
                    <a:pt x="19789" y="21367"/>
                  </a:cubicBezTo>
                  <a:lnTo>
                    <a:pt x="10497" y="213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736" name="Google Shape;1736;p162" descr="Vendor 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615291" y="2422642"/>
              <a:ext cx="904040" cy="904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7" name="Google Shape;1737;p162"/>
            <p:cNvSpPr txBox="1"/>
            <p:nvPr/>
          </p:nvSpPr>
          <p:spPr>
            <a:xfrm>
              <a:off x="1301103" y="3278184"/>
              <a:ext cx="1516545" cy="417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Introduction</a:t>
              </a:r>
              <a:endParaRPr lang="en-US" sz="16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738" name="Google Shape;1738;p162"/>
          <p:cNvGrpSpPr/>
          <p:nvPr/>
        </p:nvGrpSpPr>
        <p:grpSpPr>
          <a:xfrm>
            <a:off x="3769449" y="2758140"/>
            <a:ext cx="2224522" cy="2504594"/>
            <a:chOff x="3089959" y="3326682"/>
            <a:chExt cx="2224522" cy="2504594"/>
          </a:xfrm>
        </p:grpSpPr>
        <p:grpSp>
          <p:nvGrpSpPr>
            <p:cNvPr id="1739" name="Google Shape;1739;p162"/>
            <p:cNvGrpSpPr/>
            <p:nvPr/>
          </p:nvGrpSpPr>
          <p:grpSpPr>
            <a:xfrm>
              <a:off x="3089959" y="3326682"/>
              <a:ext cx="2224522" cy="2504594"/>
              <a:chOff x="693494" y="1580744"/>
              <a:chExt cx="2731765" cy="3091073"/>
            </a:xfrm>
          </p:grpSpPr>
          <p:sp>
            <p:nvSpPr>
              <p:cNvPr id="1740" name="Google Shape;1740;p162"/>
              <p:cNvSpPr/>
              <p:nvPr/>
            </p:nvSpPr>
            <p:spPr>
              <a:xfrm>
                <a:off x="693494" y="2264004"/>
                <a:ext cx="2731765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500" y="6"/>
                    </a:moveTo>
                    <a:lnTo>
                      <a:pt x="19787" y="6"/>
                    </a:lnTo>
                    <a:cubicBezTo>
                      <a:pt x="20718" y="6"/>
                      <a:pt x="21300" y="1171"/>
                      <a:pt x="20832" y="2101"/>
                    </a:cubicBezTo>
                    <a:lnTo>
                      <a:pt x="16189" y="11382"/>
                    </a:lnTo>
                    <a:lnTo>
                      <a:pt x="11545" y="20669"/>
                    </a:lnTo>
                    <a:cubicBezTo>
                      <a:pt x="11082" y="21600"/>
                      <a:pt x="9918" y="21600"/>
                      <a:pt x="9450" y="20669"/>
                    </a:cubicBezTo>
                    <a:lnTo>
                      <a:pt x="4806" y="11382"/>
                    </a:lnTo>
                    <a:lnTo>
                      <a:pt x="163" y="2095"/>
                    </a:lnTo>
                    <a:cubicBezTo>
                      <a:pt x="-300" y="1165"/>
                      <a:pt x="277" y="0"/>
                      <a:pt x="1208" y="0"/>
                    </a:cubicBezTo>
                    <a:lnTo>
                      <a:pt x="10500" y="0"/>
                    </a:lnTo>
                    <a:close/>
                  </a:path>
                </a:pathLst>
              </a:custGeom>
              <a:solidFill>
                <a:srgbClr val="800E7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1" name="Google Shape;1741;p162"/>
              <p:cNvSpPr/>
              <p:nvPr/>
            </p:nvSpPr>
            <p:spPr>
              <a:xfrm>
                <a:off x="693495" y="1580744"/>
                <a:ext cx="2731763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497" y="21367"/>
                    </a:moveTo>
                    <a:lnTo>
                      <a:pt x="1210" y="21367"/>
                    </a:lnTo>
                    <a:cubicBezTo>
                      <a:pt x="279" y="21367"/>
                      <a:pt x="-303" y="20202"/>
                      <a:pt x="165" y="19272"/>
                    </a:cubicBezTo>
                    <a:lnTo>
                      <a:pt x="4808" y="9985"/>
                    </a:lnTo>
                    <a:lnTo>
                      <a:pt x="9452" y="698"/>
                    </a:lnTo>
                    <a:cubicBezTo>
                      <a:pt x="9915" y="-233"/>
                      <a:pt x="11079" y="-233"/>
                      <a:pt x="11547" y="698"/>
                    </a:cubicBezTo>
                    <a:lnTo>
                      <a:pt x="16191" y="9985"/>
                    </a:lnTo>
                    <a:lnTo>
                      <a:pt x="20834" y="19272"/>
                    </a:lnTo>
                    <a:cubicBezTo>
                      <a:pt x="21297" y="20202"/>
                      <a:pt x="20720" y="21367"/>
                      <a:pt x="19789" y="21367"/>
                    </a:cubicBezTo>
                    <a:lnTo>
                      <a:pt x="10497" y="21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2" name="Google Shape;1742;p162"/>
              <p:cNvSpPr txBox="1"/>
              <p:nvPr/>
            </p:nvSpPr>
            <p:spPr>
              <a:xfrm>
                <a:off x="997300" y="3448704"/>
                <a:ext cx="2124154" cy="41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Arial" panose="020B0604020202020204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Oracle Netsuite</a:t>
                </a:r>
                <a:endPara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pic>
          <p:nvPicPr>
            <p:cNvPr id="1743" name="Google Shape;1743;p162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803873" y="4065980"/>
              <a:ext cx="796694" cy="7464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4" name="Google Shape;1744;p162"/>
          <p:cNvGrpSpPr/>
          <p:nvPr/>
        </p:nvGrpSpPr>
        <p:grpSpPr>
          <a:xfrm>
            <a:off x="9108509" y="2758140"/>
            <a:ext cx="2224522" cy="2504594"/>
            <a:chOff x="9104843" y="3242589"/>
            <a:chExt cx="2224522" cy="2504594"/>
          </a:xfrm>
        </p:grpSpPr>
        <p:grpSp>
          <p:nvGrpSpPr>
            <p:cNvPr id="1745" name="Google Shape;1745;p162"/>
            <p:cNvGrpSpPr/>
            <p:nvPr/>
          </p:nvGrpSpPr>
          <p:grpSpPr>
            <a:xfrm>
              <a:off x="9104843" y="3242589"/>
              <a:ext cx="2224522" cy="2504594"/>
              <a:chOff x="693494" y="1580744"/>
              <a:chExt cx="2731765" cy="3091073"/>
            </a:xfrm>
          </p:grpSpPr>
          <p:sp>
            <p:nvSpPr>
              <p:cNvPr id="1746" name="Google Shape;1746;p162"/>
              <p:cNvSpPr/>
              <p:nvPr/>
            </p:nvSpPr>
            <p:spPr>
              <a:xfrm>
                <a:off x="693494" y="2264004"/>
                <a:ext cx="2731765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500" y="6"/>
                    </a:moveTo>
                    <a:lnTo>
                      <a:pt x="19787" y="6"/>
                    </a:lnTo>
                    <a:cubicBezTo>
                      <a:pt x="20718" y="6"/>
                      <a:pt x="21300" y="1171"/>
                      <a:pt x="20832" y="2101"/>
                    </a:cubicBezTo>
                    <a:lnTo>
                      <a:pt x="16189" y="11382"/>
                    </a:lnTo>
                    <a:lnTo>
                      <a:pt x="11545" y="20669"/>
                    </a:lnTo>
                    <a:cubicBezTo>
                      <a:pt x="11082" y="21600"/>
                      <a:pt x="9918" y="21600"/>
                      <a:pt x="9450" y="20669"/>
                    </a:cubicBezTo>
                    <a:lnTo>
                      <a:pt x="4806" y="11382"/>
                    </a:lnTo>
                    <a:lnTo>
                      <a:pt x="163" y="2095"/>
                    </a:lnTo>
                    <a:cubicBezTo>
                      <a:pt x="-300" y="1165"/>
                      <a:pt x="277" y="0"/>
                      <a:pt x="1208" y="0"/>
                    </a:cubicBezTo>
                    <a:lnTo>
                      <a:pt x="10500" y="0"/>
                    </a:lnTo>
                    <a:close/>
                  </a:path>
                </a:pathLst>
              </a:custGeom>
              <a:solidFill>
                <a:srgbClr val="C9700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7" name="Google Shape;1747;p162"/>
              <p:cNvSpPr/>
              <p:nvPr/>
            </p:nvSpPr>
            <p:spPr>
              <a:xfrm>
                <a:off x="693495" y="1580744"/>
                <a:ext cx="2731763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497" y="21367"/>
                    </a:moveTo>
                    <a:lnTo>
                      <a:pt x="1210" y="21367"/>
                    </a:lnTo>
                    <a:cubicBezTo>
                      <a:pt x="279" y="21367"/>
                      <a:pt x="-303" y="20202"/>
                      <a:pt x="165" y="19272"/>
                    </a:cubicBezTo>
                    <a:lnTo>
                      <a:pt x="4808" y="9985"/>
                    </a:lnTo>
                    <a:lnTo>
                      <a:pt x="9452" y="698"/>
                    </a:lnTo>
                    <a:cubicBezTo>
                      <a:pt x="9915" y="-233"/>
                      <a:pt x="11079" y="-233"/>
                      <a:pt x="11547" y="698"/>
                    </a:cubicBezTo>
                    <a:lnTo>
                      <a:pt x="16191" y="9985"/>
                    </a:lnTo>
                    <a:lnTo>
                      <a:pt x="20834" y="19272"/>
                    </a:lnTo>
                    <a:cubicBezTo>
                      <a:pt x="21297" y="20202"/>
                      <a:pt x="20720" y="21367"/>
                      <a:pt x="19789" y="21367"/>
                    </a:cubicBezTo>
                    <a:lnTo>
                      <a:pt x="10497" y="21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8" name="Google Shape;1748;p162"/>
              <p:cNvSpPr txBox="1"/>
              <p:nvPr/>
            </p:nvSpPr>
            <p:spPr>
              <a:xfrm>
                <a:off x="997300" y="3448704"/>
                <a:ext cx="2124154" cy="41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Arial" panose="020B0604020202020204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Delivery Issue</a:t>
                </a:r>
                <a:endPara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pic>
          <p:nvPicPr>
            <p:cNvPr id="1749" name="Google Shape;1749;p162" descr="Damaged shipment Images, Stock Photos &amp; Vectors | Shutterstock"/>
            <p:cNvPicPr preferRelativeResize="0"/>
            <p:nvPr/>
          </p:nvPicPr>
          <p:blipFill rotWithShape="1">
            <a:blip r:embed="rId4"/>
            <a:srcRect l="11307" t="2480" r="8822" b="13306"/>
            <a:stretch>
              <a:fillRect/>
            </a:stretch>
          </p:blipFill>
          <p:spPr>
            <a:xfrm>
              <a:off x="9872258" y="3987285"/>
              <a:ext cx="689691" cy="7224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0" name="Google Shape;1750;p162"/>
          <p:cNvGrpSpPr/>
          <p:nvPr/>
        </p:nvGrpSpPr>
        <p:grpSpPr>
          <a:xfrm>
            <a:off x="6438967" y="1582095"/>
            <a:ext cx="2224475" cy="2504681"/>
            <a:chOff x="693494" y="1580744"/>
            <a:chExt cx="2731763" cy="3091054"/>
          </a:xfrm>
        </p:grpSpPr>
        <p:sp>
          <p:nvSpPr>
            <p:cNvPr id="1751" name="Google Shape;1751;p162"/>
            <p:cNvSpPr/>
            <p:nvPr/>
          </p:nvSpPr>
          <p:spPr>
            <a:xfrm>
              <a:off x="693494" y="2264004"/>
              <a:ext cx="2731762" cy="2407794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500" y="6"/>
                  </a:moveTo>
                  <a:lnTo>
                    <a:pt x="19787" y="6"/>
                  </a:lnTo>
                  <a:cubicBezTo>
                    <a:pt x="20718" y="6"/>
                    <a:pt x="21300" y="1171"/>
                    <a:pt x="20832" y="2101"/>
                  </a:cubicBezTo>
                  <a:lnTo>
                    <a:pt x="16189" y="11382"/>
                  </a:lnTo>
                  <a:lnTo>
                    <a:pt x="11545" y="20669"/>
                  </a:lnTo>
                  <a:cubicBezTo>
                    <a:pt x="11082" y="21600"/>
                    <a:pt x="9918" y="21600"/>
                    <a:pt x="9450" y="20669"/>
                  </a:cubicBezTo>
                  <a:lnTo>
                    <a:pt x="4806" y="11382"/>
                  </a:lnTo>
                  <a:lnTo>
                    <a:pt x="163" y="2095"/>
                  </a:lnTo>
                  <a:cubicBezTo>
                    <a:pt x="-300" y="1165"/>
                    <a:pt x="277" y="0"/>
                    <a:pt x="1208" y="0"/>
                  </a:cubicBezTo>
                  <a:lnTo>
                    <a:pt x="1050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2" name="Google Shape;1752;p162"/>
            <p:cNvSpPr/>
            <p:nvPr/>
          </p:nvSpPr>
          <p:spPr>
            <a:xfrm>
              <a:off x="693495" y="1580744"/>
              <a:ext cx="2731762" cy="2407794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497" y="21367"/>
                  </a:moveTo>
                  <a:lnTo>
                    <a:pt x="1210" y="21367"/>
                  </a:lnTo>
                  <a:cubicBezTo>
                    <a:pt x="279" y="21367"/>
                    <a:pt x="-303" y="20202"/>
                    <a:pt x="165" y="19272"/>
                  </a:cubicBezTo>
                  <a:lnTo>
                    <a:pt x="4808" y="9985"/>
                  </a:lnTo>
                  <a:lnTo>
                    <a:pt x="9452" y="698"/>
                  </a:lnTo>
                  <a:cubicBezTo>
                    <a:pt x="9915" y="-233"/>
                    <a:pt x="11079" y="-233"/>
                    <a:pt x="11547" y="698"/>
                  </a:cubicBezTo>
                  <a:lnTo>
                    <a:pt x="16191" y="9985"/>
                  </a:lnTo>
                  <a:lnTo>
                    <a:pt x="20834" y="19272"/>
                  </a:lnTo>
                  <a:cubicBezTo>
                    <a:pt x="21297" y="20202"/>
                    <a:pt x="20720" y="21367"/>
                    <a:pt x="19789" y="21367"/>
                  </a:cubicBezTo>
                  <a:lnTo>
                    <a:pt x="10497" y="213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3" name="Google Shape;1753;p162"/>
            <p:cNvSpPr txBox="1"/>
            <p:nvPr/>
          </p:nvSpPr>
          <p:spPr>
            <a:xfrm>
              <a:off x="997300" y="3448704"/>
              <a:ext cx="2124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 panose="020B0604020202020204"/>
                <a:buNone/>
              </a:pPr>
              <a:r>
                <a:rPr lang="en-US" sz="16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Salesforce</a:t>
              </a:r>
              <a:endPara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754" name="Google Shape;1754;p162"/>
          <p:cNvPicPr preferRelativeResize="0"/>
          <p:nvPr/>
        </p:nvPicPr>
        <p:blipFill rotWithShape="1">
          <a:blip r:embed="rId5"/>
          <a:srcRect l="23089" t="16090" r="24108" b="14791"/>
          <a:stretch>
            <a:fillRect/>
          </a:stretch>
        </p:blipFill>
        <p:spPr>
          <a:xfrm>
            <a:off x="7070488" y="2338999"/>
            <a:ext cx="961454" cy="7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6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0" name="Google Shape;1760;p163"/>
          <p:cNvSpPr txBox="1"/>
          <p:nvPr/>
        </p:nvSpPr>
        <p:spPr>
          <a:xfrm>
            <a:off x="472031" y="1232513"/>
            <a:ext cx="7109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Look out for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latest announcements on updates related to: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Supply Chain: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Hardware related updates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61" name="Google Shape;1761;p163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2" name="Google Shape;1762;p163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763" name="Google Shape;1763;p163" descr="Vendo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163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765" name="Google Shape;1765;p1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0575" y="2081963"/>
            <a:ext cx="6031651" cy="42640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66" name="Google Shape;1766;p16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954025" y="2081974"/>
            <a:ext cx="4027790" cy="42640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67" name="Google Shape;1767;p163"/>
          <p:cNvSpPr txBox="1"/>
          <p:nvPr/>
        </p:nvSpPr>
        <p:spPr>
          <a:xfrm>
            <a:off x="6954021" y="1373975"/>
            <a:ext cx="402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Scan and join the group to stay updated with announcement!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64"/>
          <p:cNvSpPr/>
          <p:nvPr/>
        </p:nvSpPr>
        <p:spPr>
          <a:xfrm>
            <a:off x="6223025" y="2283450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3" name="Google Shape;1773;p164"/>
          <p:cNvSpPr/>
          <p:nvPr/>
        </p:nvSpPr>
        <p:spPr>
          <a:xfrm>
            <a:off x="845374" y="2292400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4" name="Google Shape;1774;p16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5" name="Google Shape;1775;p164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76" name="Google Shape;1776;p164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77" name="Google Shape;1777;p16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48345" y="2865512"/>
            <a:ext cx="1317550" cy="6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64"/>
          <p:cNvPicPr preferRelativeResize="0"/>
          <p:nvPr/>
        </p:nvPicPr>
        <p:blipFill rotWithShape="1">
          <a:blip r:embed="rId2"/>
          <a:srcRect t="26958" b="28335"/>
          <a:stretch>
            <a:fillRect/>
          </a:stretch>
        </p:blipFill>
        <p:spPr>
          <a:xfrm>
            <a:off x="3566182" y="2783400"/>
            <a:ext cx="1678220" cy="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64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548638" y="1808450"/>
            <a:ext cx="1434734" cy="88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6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28323" y="3039872"/>
            <a:ext cx="1317550" cy="375711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164"/>
          <p:cNvSpPr txBox="1"/>
          <p:nvPr/>
        </p:nvSpPr>
        <p:spPr>
          <a:xfrm>
            <a:off x="1489693" y="1153753"/>
            <a:ext cx="8890500" cy="492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Vendors Used</a:t>
            </a:r>
            <a:endParaRPr sz="1050" b="1" i="0" u="none" strike="noStrike" cap="none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782" name="Google Shape;1782;p16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025458" y="3015280"/>
            <a:ext cx="1317551" cy="4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64" descr="Imag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886580" y="1822413"/>
            <a:ext cx="1434733" cy="88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64" descr="Vendor 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164"/>
          <p:cNvSpPr/>
          <p:nvPr/>
        </p:nvSpPr>
        <p:spPr>
          <a:xfrm>
            <a:off x="3473775" y="4670738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86" name="Google Shape;1786;p16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86888" y="5297350"/>
            <a:ext cx="1040475" cy="103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64" descr="Image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276200" y="4230788"/>
            <a:ext cx="1317563" cy="8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64"/>
          <p:cNvPicPr preferRelativeResize="0"/>
          <p:nvPr/>
        </p:nvPicPr>
        <p:blipFill rotWithShape="1">
          <a:blip r:embed="rId10"/>
          <a:srcRect t="14059" b="12178"/>
          <a:stretch>
            <a:fillRect/>
          </a:stretch>
        </p:blipFill>
        <p:spPr>
          <a:xfrm>
            <a:off x="4279625" y="5328325"/>
            <a:ext cx="1404200" cy="10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64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9602550" y="2568950"/>
            <a:ext cx="1317549" cy="13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16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795" name="Google Shape;1795;p16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33881" y="1600775"/>
            <a:ext cx="8202210" cy="36564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96" name="Google Shape;1796;p16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Oracle Netsuite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97" name="Google Shape;1797;p16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 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165"/>
          <p:cNvSpPr txBox="1"/>
          <p:nvPr/>
        </p:nvSpPr>
        <p:spPr>
          <a:xfrm>
            <a:off x="1833881" y="5520731"/>
            <a:ext cx="8202210" cy="4924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Dashboard</a:t>
            </a:r>
            <a:endParaRPr sz="1050" b="1" i="0" u="none" strike="noStrike" cap="none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799" name="Google Shape;1799;p16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96373" y="344620"/>
            <a:ext cx="796694" cy="74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66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05" name="Google Shape;1805;p166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Quotation &amp; Order Creation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06" name="Google Shape;1806;p166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 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07" name="Google Shape;1807;p166"/>
          <p:cNvCxnSpPr>
            <a:stCxn id="1808" idx="2"/>
            <a:endCxn id="1809" idx="0"/>
          </p:cNvCxnSpPr>
          <p:nvPr/>
        </p:nvCxnSpPr>
        <p:spPr>
          <a:xfrm>
            <a:off x="5354103" y="2611115"/>
            <a:ext cx="0" cy="38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8" name="Google Shape;1808;p166"/>
          <p:cNvSpPr/>
          <p:nvPr/>
        </p:nvSpPr>
        <p:spPr>
          <a:xfrm>
            <a:off x="4780780" y="1990997"/>
            <a:ext cx="1146645" cy="6201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Attach Payment Slip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09" name="Google Shape;1809;p166"/>
          <p:cNvSpPr/>
          <p:nvPr/>
        </p:nvSpPr>
        <p:spPr>
          <a:xfrm>
            <a:off x="4780780" y="2995859"/>
            <a:ext cx="1146645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Approve and activate order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10" name="Google Shape;1810;p166"/>
          <p:cNvSpPr/>
          <p:nvPr/>
        </p:nvSpPr>
        <p:spPr>
          <a:xfrm>
            <a:off x="6223785" y="2995859"/>
            <a:ext cx="1146645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Sync into Netsuite Sales Order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11" name="Google Shape;1811;p166"/>
          <p:cNvSpPr/>
          <p:nvPr/>
        </p:nvSpPr>
        <p:spPr>
          <a:xfrm>
            <a:off x="6104675" y="4815100"/>
            <a:ext cx="1384800" cy="97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997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Process SO &amp; </a:t>
            </a: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Arrange Hardware Delivery. 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12" name="Google Shape;1812;p166"/>
          <p:cNvSpPr/>
          <p:nvPr/>
        </p:nvSpPr>
        <p:spPr>
          <a:xfrm>
            <a:off x="7768950" y="4815075"/>
            <a:ext cx="1863900" cy="97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997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delivery details (tracking link or number) will be synced into SF through integration on daily basis </a:t>
            </a:r>
            <a:b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(Salesforce x Vendor Gsheet Integration)</a:t>
            </a:r>
            <a:endParaRPr sz="800" b="0" i="0" u="non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13" name="Google Shape;1813;p166"/>
          <p:cNvSpPr/>
          <p:nvPr/>
        </p:nvSpPr>
        <p:spPr>
          <a:xfrm>
            <a:off x="3354298" y="1996907"/>
            <a:ext cx="1146645" cy="60829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Order</a:t>
            </a: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814" name="Google Shape;1814;p166"/>
          <p:cNvCxnSpPr>
            <a:stCxn id="1813" idx="3"/>
            <a:endCxn id="1808" idx="1"/>
          </p:cNvCxnSpPr>
          <p:nvPr/>
        </p:nvCxnSpPr>
        <p:spPr>
          <a:xfrm>
            <a:off x="4500943" y="2301056"/>
            <a:ext cx="27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15" name="Google Shape;1815;p166"/>
          <p:cNvSpPr/>
          <p:nvPr/>
        </p:nvSpPr>
        <p:spPr>
          <a:xfrm>
            <a:off x="6135110" y="3828263"/>
            <a:ext cx="1323993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Update Netsuite 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Memo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as Software / Hardware / Software + Hardware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16" name="Google Shape;1816;p166"/>
          <p:cNvSpPr/>
          <p:nvPr/>
        </p:nvSpPr>
        <p:spPr>
          <a:xfrm>
            <a:off x="598876" y="1996907"/>
            <a:ext cx="1146698" cy="608298"/>
          </a:xfrm>
          <a:prstGeom prst="flowChartPredefinedProcess">
            <a:avLst/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Quote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817" name="Google Shape;1817;p166"/>
          <p:cNvCxnSpPr>
            <a:stCxn id="1818" idx="3"/>
            <a:endCxn id="1813" idx="1"/>
          </p:cNvCxnSpPr>
          <p:nvPr/>
        </p:nvCxnSpPr>
        <p:spPr>
          <a:xfrm>
            <a:off x="3074461" y="2301056"/>
            <a:ext cx="27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18" name="Google Shape;1818;p166"/>
          <p:cNvSpPr/>
          <p:nvPr/>
        </p:nvSpPr>
        <p:spPr>
          <a:xfrm>
            <a:off x="1927763" y="1996907"/>
            <a:ext cx="1146698" cy="60829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Quote &amp; follow up payment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819" name="Google Shape;1819;p166"/>
          <p:cNvCxnSpPr>
            <a:stCxn id="1816" idx="3"/>
            <a:endCxn id="1818" idx="1"/>
          </p:cNvCxnSpPr>
          <p:nvPr/>
        </p:nvCxnSpPr>
        <p:spPr>
          <a:xfrm>
            <a:off x="1745574" y="2301056"/>
            <a:ext cx="18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20" name="Google Shape;1820;p166"/>
          <p:cNvSpPr/>
          <p:nvPr/>
        </p:nvSpPr>
        <p:spPr>
          <a:xfrm>
            <a:off x="9170912" y="3828264"/>
            <a:ext cx="1360200" cy="62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 SO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21" name="Google Shape;1821;p166"/>
          <p:cNvSpPr/>
          <p:nvPr/>
        </p:nvSpPr>
        <p:spPr>
          <a:xfrm>
            <a:off x="10774521" y="3828264"/>
            <a:ext cx="1323900" cy="62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Genera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 invoice and send to merchant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822" name="Google Shape;1822;p166"/>
          <p:cNvCxnSpPr>
            <a:stCxn id="1809" idx="3"/>
            <a:endCxn id="1810" idx="1"/>
          </p:cNvCxnSpPr>
          <p:nvPr/>
        </p:nvCxnSpPr>
        <p:spPr>
          <a:xfrm>
            <a:off x="5927425" y="3309189"/>
            <a:ext cx="296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3" name="Google Shape;1823;p166"/>
          <p:cNvCxnSpPr>
            <a:stCxn id="1810" idx="2"/>
            <a:endCxn id="1815" idx="0"/>
          </p:cNvCxnSpPr>
          <p:nvPr/>
        </p:nvCxnSpPr>
        <p:spPr>
          <a:xfrm>
            <a:off x="6797108" y="3622520"/>
            <a:ext cx="0" cy="20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4" name="Google Shape;1824;p166"/>
          <p:cNvCxnSpPr>
            <a:stCxn id="1815" idx="2"/>
            <a:endCxn id="1811" idx="0"/>
          </p:cNvCxnSpPr>
          <p:nvPr/>
        </p:nvCxnSpPr>
        <p:spPr>
          <a:xfrm>
            <a:off x="6797107" y="4454924"/>
            <a:ext cx="0" cy="36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5" name="Google Shape;1825;p166"/>
          <p:cNvCxnSpPr>
            <a:stCxn id="1811" idx="3"/>
          </p:cNvCxnSpPr>
          <p:nvPr/>
        </p:nvCxnSpPr>
        <p:spPr>
          <a:xfrm rot="10800000" flipH="1">
            <a:off x="7489475" y="5297800"/>
            <a:ext cx="2652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6" name="Google Shape;1826;p166"/>
          <p:cNvCxnSpPr>
            <a:stCxn id="1820" idx="3"/>
            <a:endCxn id="1821" idx="1"/>
          </p:cNvCxnSpPr>
          <p:nvPr/>
        </p:nvCxnSpPr>
        <p:spPr>
          <a:xfrm>
            <a:off x="10531112" y="4141614"/>
            <a:ext cx="243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7" name="Google Shape;1827;p166"/>
          <p:cNvCxnSpPr>
            <a:stCxn id="1812" idx="3"/>
            <a:endCxn id="1820" idx="2"/>
          </p:cNvCxnSpPr>
          <p:nvPr/>
        </p:nvCxnSpPr>
        <p:spPr>
          <a:xfrm rot="10800000" flipH="1">
            <a:off x="9632850" y="4455075"/>
            <a:ext cx="218100" cy="8472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8" name="Google Shape;1828;p166"/>
          <p:cNvCxnSpPr/>
          <p:nvPr/>
        </p:nvCxnSpPr>
        <p:spPr>
          <a:xfrm>
            <a:off x="476472" y="2793882"/>
            <a:ext cx="11548742" cy="960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29" name="Google Shape;1829;p166"/>
          <p:cNvCxnSpPr/>
          <p:nvPr/>
        </p:nvCxnSpPr>
        <p:spPr>
          <a:xfrm>
            <a:off x="476472" y="4635011"/>
            <a:ext cx="1154874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30" name="Google Shape;1830;p166"/>
          <p:cNvCxnSpPr/>
          <p:nvPr/>
        </p:nvCxnSpPr>
        <p:spPr>
          <a:xfrm flipH="1">
            <a:off x="5981147" y="1864977"/>
            <a:ext cx="34953" cy="38384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31" name="Google Shape;1831;p166"/>
          <p:cNvSpPr/>
          <p:nvPr/>
        </p:nvSpPr>
        <p:spPr>
          <a:xfrm>
            <a:off x="552440" y="1520645"/>
            <a:ext cx="5374985" cy="357475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Salesforce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32" name="Google Shape;1832;p166"/>
          <p:cNvSpPr/>
          <p:nvPr/>
        </p:nvSpPr>
        <p:spPr>
          <a:xfrm>
            <a:off x="6135110" y="1520645"/>
            <a:ext cx="5885428" cy="357475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Netsuite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33" name="Google Shape;1833;p166"/>
          <p:cNvSpPr/>
          <p:nvPr/>
        </p:nvSpPr>
        <p:spPr>
          <a:xfrm rot="-5400000">
            <a:off x="-155541" y="2152460"/>
            <a:ext cx="906156" cy="357475"/>
          </a:xfrm>
          <a:prstGeom prst="roundRect">
            <a:avLst>
              <a:gd name="adj" fmla="val 16667"/>
            </a:avLst>
          </a:prstGeom>
          <a:solidFill>
            <a:srgbClr val="902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/ Success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34" name="Google Shape;1834;p166"/>
          <p:cNvSpPr/>
          <p:nvPr/>
        </p:nvSpPr>
        <p:spPr>
          <a:xfrm rot="-5400000">
            <a:off x="-608620" y="3540513"/>
            <a:ext cx="1812315" cy="357475"/>
          </a:xfrm>
          <a:prstGeom prst="roundRect">
            <a:avLst>
              <a:gd name="adj" fmla="val 16667"/>
            </a:avLst>
          </a:prstGeom>
          <a:solidFill>
            <a:srgbClr val="D83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Finance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35" name="Google Shape;1835;p166"/>
          <p:cNvSpPr/>
          <p:nvPr/>
        </p:nvSpPr>
        <p:spPr>
          <a:xfrm rot="-5400000">
            <a:off x="-227457" y="4999718"/>
            <a:ext cx="1049989" cy="357475"/>
          </a:xfrm>
          <a:prstGeom prst="roundRect">
            <a:avLst>
              <a:gd name="adj" fmla="val 16667"/>
            </a:avLst>
          </a:prstGeom>
          <a:solidFill>
            <a:srgbClr val="FF9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Supply Chain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36" name="Google Shape;1836;p16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96373" y="344620"/>
            <a:ext cx="796694" cy="746443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166"/>
          <p:cNvSpPr txBox="1"/>
          <p:nvPr/>
        </p:nvSpPr>
        <p:spPr>
          <a:xfrm>
            <a:off x="0" y="6519850"/>
            <a:ext cx="1323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 = Sales Order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6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3" name="Google Shape;1843;p167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4" name="Google Shape;1844;p167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Tracking Number in Salesforce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845" name="Google Shape;1845;p167" descr="Vendo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6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47" name="Google Shape;1847;p167"/>
          <p:cNvSpPr txBox="1"/>
          <p:nvPr/>
        </p:nvSpPr>
        <p:spPr>
          <a:xfrm>
            <a:off x="2988642" y="5105150"/>
            <a:ext cx="5820300" cy="15393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 Salesforce to search for Supply Chain information such as 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Transport Type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Tracking Number / Tracking Link 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Delivery Status &amp; Timestamp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SalesForce order dashboard - </a:t>
            </a:r>
            <a:r>
              <a:rPr lang="en-US" sz="1200" u="sng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Here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48" name="Google Shape;1848;p16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69700" y="1179375"/>
            <a:ext cx="5820429" cy="38374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9" name="Google Shape;1849;p167"/>
          <p:cNvSpPr/>
          <p:nvPr/>
        </p:nvSpPr>
        <p:spPr>
          <a:xfrm>
            <a:off x="3944400" y="3182358"/>
            <a:ext cx="1129500" cy="240000"/>
          </a:xfrm>
          <a:prstGeom prst="rect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50" name="Google Shape;1850;p167"/>
          <p:cNvPicPr preferRelativeResize="0"/>
          <p:nvPr/>
        </p:nvPicPr>
        <p:blipFill rotWithShape="1">
          <a:blip r:embed="rId5"/>
          <a:srcRect l="1477" r="1341" b="8809"/>
          <a:stretch>
            <a:fillRect/>
          </a:stretch>
        </p:blipFill>
        <p:spPr>
          <a:xfrm>
            <a:off x="3051913" y="2919825"/>
            <a:ext cx="5655977" cy="2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167"/>
          <p:cNvSpPr/>
          <p:nvPr/>
        </p:nvSpPr>
        <p:spPr>
          <a:xfrm>
            <a:off x="3944400" y="3182350"/>
            <a:ext cx="1800000" cy="626100"/>
          </a:xfrm>
          <a:prstGeom prst="rect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852" name="Google Shape;1852;p167"/>
          <p:cNvCxnSpPr>
            <a:endCxn id="1850" idx="2"/>
          </p:cNvCxnSpPr>
          <p:nvPr/>
        </p:nvCxnSpPr>
        <p:spPr>
          <a:xfrm rot="-5400000" flipH="1">
            <a:off x="4754301" y="3891225"/>
            <a:ext cx="1208400" cy="1042800"/>
          </a:xfrm>
          <a:prstGeom prst="bentConnector3">
            <a:avLst>
              <a:gd name="adj1" fmla="val 57605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6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8" name="Google Shape;1858;p168"/>
          <p:cNvSpPr txBox="1"/>
          <p:nvPr/>
        </p:nvSpPr>
        <p:spPr>
          <a:xfrm>
            <a:off x="-44925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Hardware Delivery 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1859" name="Google Shape;1859;p168"/>
          <p:cNvGraphicFramePr/>
          <p:nvPr/>
        </p:nvGraphicFramePr>
        <p:xfrm>
          <a:off x="362233" y="3984517"/>
          <a:ext cx="1074265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{D22051EC-6959-48EA-99F2-7396D3AA39AC}</a:tableStyleId>
              </a:tblPr>
              <a:tblGrid>
                <a:gridCol w="2316700"/>
                <a:gridCol w="2808650"/>
                <a:gridCol w="2808650"/>
                <a:gridCol w="2808650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State</a:t>
                      </a:r>
                      <a:endParaRPr sz="11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Portal Request Date</a:t>
                      </a:r>
                      <a:endParaRPr sz="11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(by StoreHub)</a:t>
                      </a:r>
                      <a:endParaRPr sz="900" i="1">
                        <a:solidFill>
                          <a:srgbClr val="595959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Appointment Contact Day By Engineer </a:t>
                      </a:r>
                      <a:r>
                        <a:rPr lang="en-US" sz="900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</a:t>
                      </a: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working day</a:t>
                      </a:r>
                      <a:r>
                        <a:rPr lang="en-US" sz="900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r>
                        <a:rPr lang="en-US" sz="9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endParaRPr sz="9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Target Engineer Appointment Date </a:t>
                      </a: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(Depending on agreed Date)</a:t>
                      </a:r>
                      <a:endParaRPr sz="900" i="1">
                        <a:solidFill>
                          <a:srgbClr val="595959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326125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Selangor / KL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before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Thursday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next day)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Friday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707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after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Friday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day after next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Monday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2410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Kelantan /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Terengganu / Kedah (</a:t>
                      </a:r>
                      <a:r>
                        <a:rPr lang="en-US" sz="1000" i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Weekend: Friday &amp; Saturday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before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Thursday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next day)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Sunday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972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after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Sunday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(day after next)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Monday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60" name="Google Shape;1860;p16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 Light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aphicFrame>
        <p:nvGraphicFramePr>
          <p:cNvPr id="1861" name="Google Shape;1861;p168"/>
          <p:cNvGraphicFramePr/>
          <p:nvPr/>
        </p:nvGraphicFramePr>
        <p:xfrm>
          <a:off x="362217" y="1195783"/>
          <a:ext cx="10742650" cy="3000000"/>
        </p:xfrm>
        <a:graphic>
          <a:graphicData uri="http://schemas.openxmlformats.org/drawingml/2006/table">
            <a:tbl>
              <a:tblPr>
                <a:noFill/>
                <a:tableStyleId>{C56C2698-733B-443C-BFE5-7FD3B165C5C0}</a:tableStyleId>
              </a:tblPr>
              <a:tblGrid>
                <a:gridCol w="5371325"/>
                <a:gridCol w="5371325"/>
              </a:tblGrid>
              <a:tr h="4266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Hardware Delivery SLA</a:t>
                      </a:r>
                      <a:endParaRPr sz="1200"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108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/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Klang Valley: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Delivery Provider: Lalamove (Default)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Same day between 3.00pm - 5.00pm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/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Outside Klang Valley: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Delivery Provider: GDEX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Peninsular: Between 3 - 5 days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East Malaysia: Between 5 - 7 days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6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Onsite Service SLA</a:t>
                      </a:r>
                      <a:endParaRPr sz="1200"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533375">
                <a:tc gridSpan="2">
                  <a:txBody>
                    <a:bodyPr/>
                    <a:lstStyle/>
                    <a:p>
                      <a:pPr marL="6096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Case / Ticket creation in Tracking: Cut-off time is 12.00pm daily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6096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Tier 2 will contact merchant within 1-2 working days to arrange for visit.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1862" name="Google Shape;1862;p168" descr="Damaged shipment Images, Stock Photos &amp; Vectors | Shutterstock"/>
          <p:cNvPicPr preferRelativeResize="0"/>
          <p:nvPr/>
        </p:nvPicPr>
        <p:blipFill rotWithShape="1">
          <a:blip r:embed="rId2"/>
          <a:srcRect l="11309" t="2475" r="8817" b="13313"/>
          <a:stretch>
            <a:fillRect/>
          </a:stretch>
        </p:blipFill>
        <p:spPr>
          <a:xfrm>
            <a:off x="10746980" y="151696"/>
            <a:ext cx="796693" cy="90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168"/>
          <p:cNvSpPr txBox="1"/>
          <p:nvPr/>
        </p:nvSpPr>
        <p:spPr>
          <a:xfrm>
            <a:off x="0" y="6565571"/>
            <a:ext cx="4447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SLA</a:t>
            </a: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106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Level Agreement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64" name="Google Shape;1864;p168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6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0" name="Google Shape;1870;p169"/>
          <p:cNvSpPr txBox="1"/>
          <p:nvPr/>
        </p:nvSpPr>
        <p:spPr>
          <a:xfrm>
            <a:off x="-44925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Escalation Flow for Hardware Delivery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71" name="Google Shape;1871;p16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 Light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872" name="Google Shape;1872;p169" descr="Damaged shipment Images, Stock Photos &amp; Vectors | Shutterstock"/>
          <p:cNvPicPr preferRelativeResize="0"/>
          <p:nvPr/>
        </p:nvPicPr>
        <p:blipFill rotWithShape="1">
          <a:blip r:embed="rId2"/>
          <a:srcRect l="11309" t="2475" r="8817" b="13313"/>
          <a:stretch>
            <a:fillRect/>
          </a:stretch>
        </p:blipFill>
        <p:spPr>
          <a:xfrm>
            <a:off x="10746980" y="151696"/>
            <a:ext cx="796693" cy="9046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3" name="Google Shape;1873;p169"/>
          <p:cNvGraphicFramePr/>
          <p:nvPr/>
        </p:nvGraphicFramePr>
        <p:xfrm>
          <a:off x="5663325" y="1370100"/>
          <a:ext cx="5555450" cy="3000000"/>
        </p:xfrm>
        <a:graphic>
          <a:graphicData uri="http://schemas.openxmlformats.org/drawingml/2006/table">
            <a:tbl>
              <a:tblPr>
                <a:noFill/>
                <a:tableStyleId>{C56C2698-733B-443C-BFE5-7FD3B165C5C0}</a:tableStyleId>
              </a:tblPr>
              <a:tblGrid>
                <a:gridCol w="2777725"/>
                <a:gridCol w="2777725"/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Malaysia</a:t>
                      </a:r>
                      <a:endParaRPr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tc hMerge="1">
                  <a:tcPr/>
                </a:tc>
              </a:tr>
              <a:tr h="32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Damaged Parcel / Missing Item</a:t>
                      </a:r>
                      <a:endParaRPr sz="1200" b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Defective Unit</a:t>
                      </a:r>
                      <a:endParaRPr sz="1200" b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1 working day of receiving Parcel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14 days of receiving parcel 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74" name="Google Shape;1874;p169"/>
          <p:cNvSpPr txBox="1"/>
          <p:nvPr/>
        </p:nvSpPr>
        <p:spPr>
          <a:xfrm>
            <a:off x="574350" y="6249550"/>
            <a:ext cx="879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there are any issues, Merchant to take all the evidence, keep all original packaging and content for the reverse pick-up.</a:t>
            </a:r>
            <a:endParaRPr sz="1200"/>
          </a:p>
        </p:txBody>
      </p:sp>
      <p:grpSp>
        <p:nvGrpSpPr>
          <p:cNvPr id="1875" name="Google Shape;1875;p169"/>
          <p:cNvGrpSpPr/>
          <p:nvPr/>
        </p:nvGrpSpPr>
        <p:grpSpPr>
          <a:xfrm>
            <a:off x="782950" y="1249962"/>
            <a:ext cx="4443891" cy="4800552"/>
            <a:chOff x="1465350" y="1395437"/>
            <a:chExt cx="4443891" cy="4800552"/>
          </a:xfrm>
        </p:grpSpPr>
        <p:sp>
          <p:nvSpPr>
            <p:cNvPr id="1876" name="Google Shape;1876;p169"/>
            <p:cNvSpPr/>
            <p:nvPr/>
          </p:nvSpPr>
          <p:spPr>
            <a:xfrm>
              <a:off x="1465350" y="1395437"/>
              <a:ext cx="4439100" cy="1658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Merchant’s Responsibility:</a:t>
              </a: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Check all items delivered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Check physical condition of goods delivered</a:t>
              </a:r>
              <a:endParaRPr>
                <a:solidFill>
                  <a:schemeClr val="dk1"/>
                </a:solidFill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Take clear picture of parcel / item if damaged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7" name="Google Shape;1877;p169"/>
            <p:cNvSpPr/>
            <p:nvPr/>
          </p:nvSpPr>
          <p:spPr>
            <a:xfrm>
              <a:off x="1470141" y="4970189"/>
              <a:ext cx="4439100" cy="1225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Merchant Care Team:</a:t>
              </a: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Care team to raise internal note with @businesssupport</a:t>
              </a:r>
              <a:endPara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878" name="Google Shape;1878;p169"/>
            <p:cNvSpPr/>
            <p:nvPr/>
          </p:nvSpPr>
          <p:spPr>
            <a:xfrm>
              <a:off x="1465413" y="3399243"/>
              <a:ext cx="4439100" cy="1225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Salesperson</a:t>
              </a:r>
              <a:r>
                <a:rPr lang="en-US" sz="16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/ Success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:</a:t>
              </a:r>
              <a:endPara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Raise ticket to Supply Chain by sending email to care@storehub.com</a:t>
              </a:r>
              <a:endPara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1879" name="Google Shape;1879;p169"/>
          <p:cNvCxnSpPr>
            <a:stCxn id="1876" idx="2"/>
            <a:endCxn id="1878" idx="0"/>
          </p:cNvCxnSpPr>
          <p:nvPr/>
        </p:nvCxnSpPr>
        <p:spPr>
          <a:xfrm>
            <a:off x="3002500" y="2908662"/>
            <a:ext cx="0" cy="3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0" name="Google Shape;1880;p169"/>
          <p:cNvCxnSpPr>
            <a:stCxn id="1878" idx="2"/>
            <a:endCxn id="1877" idx="0"/>
          </p:cNvCxnSpPr>
          <p:nvPr/>
        </p:nvCxnSpPr>
        <p:spPr>
          <a:xfrm>
            <a:off x="3002563" y="4479568"/>
            <a:ext cx="4800" cy="3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81" name="Google Shape;1881;p169"/>
          <p:cNvSpPr/>
          <p:nvPr/>
        </p:nvSpPr>
        <p:spPr>
          <a:xfrm>
            <a:off x="7179425" y="5144339"/>
            <a:ext cx="3032100" cy="755100"/>
          </a:xfrm>
          <a:prstGeom prst="roundRect">
            <a:avLst>
              <a:gd name="adj" fmla="val 16667"/>
            </a:avLst>
          </a:prstGeom>
          <a:solidFill>
            <a:srgbClr val="FF941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SurfsTek &amp; iMin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MAY NOT </a:t>
            </a: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entertain if report is given past 3 working days</a:t>
            </a:r>
            <a:endParaRPr sz="14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82" name="Google Shape;1882;p16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77148" y="2908649"/>
            <a:ext cx="3036678" cy="2199843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169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17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554037" y="5498685"/>
            <a:ext cx="2637964" cy="13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170"/>
          <p:cNvSpPr txBox="1"/>
          <p:nvPr/>
        </p:nvSpPr>
        <p:spPr>
          <a:xfrm>
            <a:off x="11664620" y="6591260"/>
            <a:ext cx="59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21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0" name="Google Shape;1890;p170"/>
          <p:cNvSpPr txBox="1"/>
          <p:nvPr>
            <p:ph type="ctrTitle"/>
          </p:nvPr>
        </p:nvSpPr>
        <p:spPr>
          <a:xfrm>
            <a:off x="-5200" y="721425"/>
            <a:ext cx="122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Calibri" panose="020F0502020204030204"/>
              <a:buNone/>
            </a:pPr>
            <a:r>
              <a:rPr lang="en-US" sz="4800" b="1">
                <a:solidFill>
                  <a:srgbClr val="FF9900"/>
                </a:solidFill>
              </a:rPr>
              <a:t>Thank you!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891" name="Google Shape;1891;p170"/>
          <p:cNvSpPr txBox="1"/>
          <p:nvPr/>
        </p:nvSpPr>
        <p:spPr>
          <a:xfrm>
            <a:off x="4054347" y="3544366"/>
            <a:ext cx="40833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 panose="020B0604020202020204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The End</a:t>
            </a:r>
            <a:endParaRPr sz="48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92" name="Google Shape;1892;p170"/>
          <p:cNvSpPr txBox="1"/>
          <p:nvPr/>
        </p:nvSpPr>
        <p:spPr>
          <a:xfrm>
            <a:off x="139700" y="5936400"/>
            <a:ext cx="11937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DOCUMENT IS STRICTLY PRIVATE AND CONFIDENTIAL. THIS IS INTENDED FOR INTERNAL USE ONLY; DO NOT CIRCULATE </a:t>
            </a:r>
            <a:endParaRPr sz="13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© 2022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ub. All rights reserved. No parts of this document can be reproduced, distributed, transmitted or stored electronically without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ub’s prior written permission.</a:t>
            </a:r>
            <a:endParaRPr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93" name="Google Shape;1893;p170"/>
          <p:cNvSpPr txBox="1"/>
          <p:nvPr>
            <p:ph type="sldNum" idx="12"/>
          </p:nvPr>
        </p:nvSpPr>
        <p:spPr>
          <a:xfrm>
            <a:off x="11594800" y="6492800"/>
            <a:ext cx="597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7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upload_post_object_v2_3653023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165" y="1281762"/>
            <a:ext cx="4396378" cy="1630445"/>
          </a:xfrm>
          <a:prstGeom prst="rect">
            <a:avLst/>
          </a:prstGeom>
        </p:spPr>
      </p:pic>
      <p:sp>
        <p:nvSpPr>
          <p:cNvPr id="555" name="Google Shape;555;p100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0" name="Google Shape;560;p10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2" name="Google Shape;562;p100"/>
          <p:cNvSpPr/>
          <p:nvPr/>
        </p:nvSpPr>
        <p:spPr>
          <a:xfrm>
            <a:off x="382135" y="3194744"/>
            <a:ext cx="4396378" cy="265781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6" name="Google Shape;566;p100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2" name="Google Shape;572;p10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3" name="Google Shape;573;p10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74" name="Google Shape;574;p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 userDrawn="1"/>
        </p:nvSpPr>
        <p:spPr>
          <a:xfrm>
            <a:off x="525091" y="3298230"/>
            <a:ext cx="4146943" cy="2999740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b="1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Have a question about StoreHub? Just ask StoreHub Q for answers!</a:t>
            </a:r>
            <a:endParaRPr b="1" u="none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  <a:p>
            <a:pPr>
              <a:lnSpc>
                <a:spcPct val="150000"/>
              </a:lnSpc>
            </a:pPr>
            <a:r>
              <a:rPr b="1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What is StoreHub Q?</a:t>
            </a:r>
            <a:endParaRPr b="1" u="none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  <a:p>
            <a:pPr>
              <a:lnSpc>
                <a:spcPct val="150000"/>
              </a:lnSpc>
            </a:pPr>
            <a:r>
              <a:rPr b="0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StoreHub Q is an AI-powered assistant designed to gather information from StoreHub’s resources, helping you provide accurate and efficient answers.</a:t>
            </a:r>
            <a:endParaRPr lang="zh-CN" altLang="en-US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pic>
        <p:nvPicPr>
          <p:cNvPr id="3" name="Picture 2" descr="upload_post_object_v2_1991336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01" y="1281792"/>
            <a:ext cx="6456284" cy="1630445"/>
          </a:xfrm>
          <a:prstGeom prst="rect">
            <a:avLst/>
          </a:prstGeom>
        </p:spPr>
      </p:pic>
      <p:sp>
        <p:nvSpPr>
          <p:cNvPr id="4" name="Google Shape;568;p100"/>
          <p:cNvSpPr txBox="1"/>
          <p:nvPr/>
        </p:nvSpPr>
        <p:spPr>
          <a:xfrm>
            <a:off x="7010107" y="1091088"/>
            <a:ext cx="2378858" cy="3053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</a:t>
            </a:r>
            <a:r>
              <a:rPr lang="en-US" altLang="zh-CN" sz="1050" b="1">
                <a:solidFill>
                  <a:srgbClr val="00000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for StoreHub Q on Lark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" name="Picture 4" descr="upload_post_object_v2_8681406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96" y="2969491"/>
            <a:ext cx="3255393" cy="347361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01"/>
          <p:cNvPicPr preferRelativeResize="0"/>
          <p:nvPr/>
        </p:nvPicPr>
        <p:blipFill rotWithShape="1">
          <a:blip r:embed="rId1"/>
          <a:srcRect t="14700" b="14700"/>
          <a:stretch>
            <a:fillRect/>
          </a:stretch>
        </p:blipFill>
        <p:spPr>
          <a:xfrm>
            <a:off x="-1" y="-13447"/>
            <a:ext cx="12205447" cy="498885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01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81" name="Google Shape;581;p101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1"/>
          <p:cNvSpPr txBox="1"/>
          <p:nvPr/>
        </p:nvSpPr>
        <p:spPr>
          <a:xfrm>
            <a:off x="719400" y="5600525"/>
            <a:ext cx="576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Beep / Fleet / Care/ Onboarding 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eHub">
  <a:themeElements>
    <a:clrScheme name="Custom 2">
      <a:dk1>
        <a:srgbClr val="000000"/>
      </a:dk1>
      <a:lt1>
        <a:srgbClr val="000000"/>
      </a:lt1>
      <a:dk2>
        <a:srgbClr val="5E5E5E"/>
      </a:dk2>
      <a:lt2>
        <a:srgbClr val="FA9419"/>
      </a:lt2>
      <a:accent1>
        <a:srgbClr val="000000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17830</Words>
  <Application>WPS Office WWO_feishu_20221103183746-e790f0e3e8</Application>
  <PresentationFormat/>
  <Paragraphs>1261</Paragraphs>
  <Slides>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78</vt:i4>
      </vt:variant>
    </vt:vector>
  </HeadingPairs>
  <TitlesOfParts>
    <vt:vector size="101" baseType="lpstr">
      <vt:lpstr>Arial</vt:lpstr>
      <vt:lpstr>宋体</vt:lpstr>
      <vt:lpstr>Wingdings</vt:lpstr>
      <vt:lpstr>Arial</vt:lpstr>
      <vt:lpstr>Roboto</vt:lpstr>
      <vt:lpstr>MingLiU-ExtB</vt:lpstr>
      <vt:lpstr>Roboto Light</vt:lpstr>
      <vt:lpstr>Roboto Medium</vt:lpstr>
      <vt:lpstr>Montserrat</vt:lpstr>
      <vt:lpstr>Signika</vt:lpstr>
      <vt:lpstr>Helvetica Neue</vt:lpstr>
      <vt:lpstr>Calibri</vt:lpstr>
      <vt:lpstr>Advent Pro</vt:lpstr>
      <vt:lpstr>汉仪书宋二KW</vt:lpstr>
      <vt:lpstr>Roboto</vt:lpstr>
      <vt:lpstr>1_StoreHub Presentation</vt:lpstr>
      <vt:lpstr>StoreHub</vt:lpstr>
      <vt:lpstr>Office Theme</vt:lpstr>
      <vt:lpstr>StoreHub Presentation</vt:lpstr>
      <vt:lpstr>StoreHub Presentation</vt:lpstr>
      <vt:lpstr>Simple Light</vt:lpstr>
      <vt:lpstr>Simple Light</vt:lpstr>
      <vt:lpstr>StoreHub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2025-01-03T09:21:03Z</dcterms:created>
  <dcterms:modified xsi:type="dcterms:W3CDTF">2025-01-03T09:21:03Z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